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Pragmatica Bold" charset="1" panose="020B0703040502020204"/>
      <p:regular r:id="rId23"/>
    </p:embeddedFont>
    <p:embeddedFont>
      <p:font typeface="Stavok Grotesque Bold" charset="1" panose="00000800000000000000"/>
      <p:regular r:id="rId24"/>
    </p:embeddedFont>
    <p:embeddedFont>
      <p:font typeface="Garet Bold"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615"/>
        </a:solidFill>
      </p:bgPr>
    </p:bg>
    <p:spTree>
      <p:nvGrpSpPr>
        <p:cNvPr id="1" name=""/>
        <p:cNvGrpSpPr/>
        <p:nvPr/>
      </p:nvGrpSpPr>
      <p:grpSpPr>
        <a:xfrm>
          <a:off x="0" y="0"/>
          <a:ext cx="0" cy="0"/>
          <a:chOff x="0" y="0"/>
          <a:chExt cx="0" cy="0"/>
        </a:xfrm>
      </p:grpSpPr>
      <p:sp>
        <p:nvSpPr>
          <p:cNvPr name="Freeform 2" id="2"/>
          <p:cNvSpPr/>
          <p:nvPr/>
        </p:nvSpPr>
        <p:spPr>
          <a:xfrm flipH="false" flipV="false" rot="0">
            <a:off x="247175" y="962081"/>
            <a:ext cx="8798080" cy="8798080"/>
          </a:xfrm>
          <a:custGeom>
            <a:avLst/>
            <a:gdLst/>
            <a:ahLst/>
            <a:cxnLst/>
            <a:rect r="r" b="b" t="t" l="l"/>
            <a:pathLst>
              <a:path h="8798080" w="8798080">
                <a:moveTo>
                  <a:pt x="0" y="0"/>
                </a:moveTo>
                <a:lnTo>
                  <a:pt x="8798080" y="0"/>
                </a:lnTo>
                <a:lnTo>
                  <a:pt x="8798080" y="8798080"/>
                </a:lnTo>
                <a:lnTo>
                  <a:pt x="0" y="8798080"/>
                </a:lnTo>
                <a:lnTo>
                  <a:pt x="0" y="0"/>
                </a:lnTo>
                <a:close/>
              </a:path>
            </a:pathLst>
          </a:custGeom>
          <a:blipFill>
            <a:blip r:embed="rId2"/>
            <a:stretch>
              <a:fillRect l="0" t="0" r="0" b="0"/>
            </a:stretch>
          </a:blipFill>
        </p:spPr>
      </p:sp>
      <p:sp>
        <p:nvSpPr>
          <p:cNvPr name="TextBox 3" id="3"/>
          <p:cNvSpPr txBox="true"/>
          <p:nvPr/>
        </p:nvSpPr>
        <p:spPr>
          <a:xfrm rot="0">
            <a:off x="7352942" y="774094"/>
            <a:ext cx="10196984" cy="8164195"/>
          </a:xfrm>
          <a:prstGeom prst="rect">
            <a:avLst/>
          </a:prstGeom>
        </p:spPr>
        <p:txBody>
          <a:bodyPr anchor="t" rtlCol="false" tIns="0" lIns="0" bIns="0" rIns="0">
            <a:spAutoFit/>
          </a:bodyPr>
          <a:lstStyle/>
          <a:p>
            <a:pPr algn="r">
              <a:lnSpc>
                <a:spcPts val="6439"/>
              </a:lnSpc>
            </a:pPr>
            <a:r>
              <a:rPr lang="en-US" b="true" sz="6999" spc="-594">
                <a:solidFill>
                  <a:srgbClr val="787F12"/>
                </a:solidFill>
                <a:latin typeface="Pragmatica Bold"/>
                <a:ea typeface="Pragmatica Bold"/>
                <a:cs typeface="Pragmatica Bold"/>
                <a:sym typeface="Pragmatica Bold"/>
              </a:rPr>
              <a:t>MAN UTD:</a:t>
            </a:r>
          </a:p>
          <a:p>
            <a:pPr algn="r">
              <a:lnSpc>
                <a:spcPts val="6439"/>
              </a:lnSpc>
            </a:pPr>
            <a:r>
              <a:rPr lang="en-US" b="true" sz="6999" spc="-594">
                <a:solidFill>
                  <a:srgbClr val="CEC0CE"/>
                </a:solidFill>
                <a:latin typeface="Pragmatica Bold"/>
                <a:ea typeface="Pragmatica Bold"/>
                <a:cs typeface="Pragmatica Bold"/>
                <a:sym typeface="Pragmatica Bold"/>
              </a:rPr>
              <a:t>PERFORMANCE</a:t>
            </a:r>
          </a:p>
          <a:p>
            <a:pPr algn="r">
              <a:lnSpc>
                <a:spcPts val="6439"/>
              </a:lnSpc>
            </a:pPr>
            <a:r>
              <a:rPr lang="en-US" b="true" sz="6999" spc="-594">
                <a:solidFill>
                  <a:srgbClr val="CEC0CE"/>
                </a:solidFill>
                <a:latin typeface="Pragmatica Bold"/>
                <a:ea typeface="Pragmatica Bold"/>
                <a:cs typeface="Pragmatica Bold"/>
                <a:sym typeface="Pragmatica Bold"/>
              </a:rPr>
              <a:t>ANALYSIS</a:t>
            </a:r>
          </a:p>
          <a:p>
            <a:pPr algn="r">
              <a:lnSpc>
                <a:spcPts val="6439"/>
              </a:lnSpc>
            </a:pPr>
          </a:p>
          <a:p>
            <a:pPr algn="r">
              <a:lnSpc>
                <a:spcPts val="6439"/>
              </a:lnSpc>
            </a:pPr>
          </a:p>
          <a:p>
            <a:pPr algn="r">
              <a:lnSpc>
                <a:spcPts val="6439"/>
              </a:lnSpc>
            </a:pPr>
          </a:p>
          <a:p>
            <a:pPr algn="r">
              <a:lnSpc>
                <a:spcPts val="6439"/>
              </a:lnSpc>
            </a:pPr>
          </a:p>
          <a:p>
            <a:pPr algn="r">
              <a:lnSpc>
                <a:spcPts val="6439"/>
              </a:lnSpc>
            </a:pPr>
          </a:p>
          <a:p>
            <a:pPr algn="r">
              <a:lnSpc>
                <a:spcPts val="6439"/>
              </a:lnSpc>
            </a:pPr>
            <a:r>
              <a:rPr lang="en-US" b="true" sz="6999" spc="-594">
                <a:solidFill>
                  <a:srgbClr val="9A887F"/>
                </a:solidFill>
                <a:latin typeface="Pragmatica Bold"/>
                <a:ea typeface="Pragmatica Bold"/>
                <a:cs typeface="Pragmatica Bold"/>
                <a:sym typeface="Pragmatica Bold"/>
              </a:rPr>
              <a:t>BURNLEY  VS  UNITED</a:t>
            </a:r>
          </a:p>
          <a:p>
            <a:pPr algn="r">
              <a:lnSpc>
                <a:spcPts val="6439"/>
              </a:lnSpc>
            </a:pPr>
            <a:r>
              <a:rPr lang="en-US" b="true" sz="6999" spc="-594">
                <a:solidFill>
                  <a:srgbClr val="9A887F"/>
                </a:solidFill>
                <a:latin typeface="Pragmatica Bold"/>
                <a:ea typeface="Pragmatica Bold"/>
                <a:cs typeface="Pragmatica Bold"/>
                <a:sym typeface="Pragmatica Bold"/>
              </a:rPr>
              <a:t>08 JAN 26</a:t>
            </a:r>
          </a:p>
        </p:txBody>
      </p:sp>
      <p:sp>
        <p:nvSpPr>
          <p:cNvPr name="TextBox 4" id="4"/>
          <p:cNvSpPr txBox="true"/>
          <p:nvPr/>
        </p:nvSpPr>
        <p:spPr>
          <a:xfrm rot="0">
            <a:off x="-368426" y="356899"/>
            <a:ext cx="3580571" cy="415289"/>
          </a:xfrm>
          <a:prstGeom prst="rect">
            <a:avLst/>
          </a:prstGeom>
        </p:spPr>
        <p:txBody>
          <a:bodyPr anchor="t" rtlCol="false" tIns="0" lIns="0" bIns="0" rIns="0">
            <a:spAutoFit/>
          </a:bodyPr>
          <a:lstStyle/>
          <a:p>
            <a:pPr algn="r">
              <a:lnSpc>
                <a:spcPts val="3360"/>
              </a:lnSpc>
            </a:pPr>
            <a:r>
              <a:rPr lang="en-US" b="true" sz="2400" spc="-328">
                <a:solidFill>
                  <a:srgbClr val="CEC0CE"/>
                </a:solidFill>
                <a:latin typeface="Stavok Grotesque Bold"/>
                <a:ea typeface="Stavok Grotesque Bold"/>
                <a:cs typeface="Stavok Grotesque Bold"/>
                <a:sym typeface="Stavok Grotesque Bold"/>
              </a:rPr>
              <a:t>DIO RIZA PRATAMA</a:t>
            </a:r>
          </a:p>
        </p:txBody>
      </p:sp>
      <p:sp>
        <p:nvSpPr>
          <p:cNvPr name="TextBox 5" id="5"/>
          <p:cNvSpPr txBox="true"/>
          <p:nvPr/>
        </p:nvSpPr>
        <p:spPr>
          <a:xfrm rot="0">
            <a:off x="247175" y="9827451"/>
            <a:ext cx="3195420" cy="264160"/>
          </a:xfrm>
          <a:prstGeom prst="rect">
            <a:avLst/>
          </a:prstGeom>
        </p:spPr>
        <p:txBody>
          <a:bodyPr anchor="t" rtlCol="false" tIns="0" lIns="0" bIns="0" rIns="0">
            <a:spAutoFit/>
          </a:bodyPr>
          <a:lstStyle/>
          <a:p>
            <a:pPr algn="just">
              <a:lnSpc>
                <a:spcPts val="2239"/>
              </a:lnSpc>
            </a:pPr>
            <a:r>
              <a:rPr lang="en-US" b="true" sz="1599">
                <a:solidFill>
                  <a:srgbClr val="CEC0CE"/>
                </a:solidFill>
                <a:latin typeface="Pragmatica Bold"/>
                <a:ea typeface="Pragmatica Bold"/>
                <a:cs typeface="Pragmatica Bold"/>
                <a:sym typeface="Pragmatica Bold"/>
              </a:rPr>
              <a:t>@HTTPS://X.COM/MANUTD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17560751" y="0"/>
            <a:ext cx="727249" cy="10287000"/>
            <a:chOff x="0" y="0"/>
            <a:chExt cx="191539" cy="2709333"/>
          </a:xfrm>
        </p:grpSpPr>
        <p:sp>
          <p:nvSpPr>
            <p:cNvPr name="Freeform 3" id="3"/>
            <p:cNvSpPr/>
            <p:nvPr/>
          </p:nvSpPr>
          <p:spPr>
            <a:xfrm flipH="false" flipV="false" rot="0">
              <a:off x="0" y="0"/>
              <a:ext cx="191539" cy="2709333"/>
            </a:xfrm>
            <a:custGeom>
              <a:avLst/>
              <a:gdLst/>
              <a:ahLst/>
              <a:cxnLst/>
              <a:rect r="r" b="b" t="t" l="l"/>
              <a:pathLst>
                <a:path h="2709333" w="191539">
                  <a:moveTo>
                    <a:pt x="0" y="0"/>
                  </a:moveTo>
                  <a:lnTo>
                    <a:pt x="191539" y="0"/>
                  </a:lnTo>
                  <a:lnTo>
                    <a:pt x="191539" y="2709333"/>
                  </a:lnTo>
                  <a:lnTo>
                    <a:pt x="0" y="2709333"/>
                  </a:lnTo>
                  <a:close/>
                </a:path>
              </a:pathLst>
            </a:custGeom>
            <a:solidFill>
              <a:srgbClr val="FDFDFD"/>
            </a:solidFill>
          </p:spPr>
        </p:sp>
        <p:sp>
          <p:nvSpPr>
            <p:cNvPr name="TextBox 4" id="4"/>
            <p:cNvSpPr txBox="true"/>
            <p:nvPr/>
          </p:nvSpPr>
          <p:spPr>
            <a:xfrm>
              <a:off x="0" y="-57150"/>
              <a:ext cx="191539"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2373334" y="1169179"/>
            <a:ext cx="13130167" cy="8089121"/>
          </a:xfrm>
          <a:custGeom>
            <a:avLst/>
            <a:gdLst/>
            <a:ahLst/>
            <a:cxnLst/>
            <a:rect r="r" b="b" t="t" l="l"/>
            <a:pathLst>
              <a:path h="8089121" w="13130167">
                <a:moveTo>
                  <a:pt x="0" y="0"/>
                </a:moveTo>
                <a:lnTo>
                  <a:pt x="13130167" y="0"/>
                </a:lnTo>
                <a:lnTo>
                  <a:pt x="13130167" y="8089121"/>
                </a:lnTo>
                <a:lnTo>
                  <a:pt x="0" y="8089121"/>
                </a:lnTo>
                <a:lnTo>
                  <a:pt x="0" y="0"/>
                </a:lnTo>
                <a:close/>
              </a:path>
            </a:pathLst>
          </a:custGeom>
          <a:blipFill>
            <a:blip r:embed="rId2"/>
            <a:stretch>
              <a:fillRect l="0" t="0" r="0" b="0"/>
            </a:stretch>
          </a:blipFill>
        </p:spPr>
      </p:sp>
      <p:sp>
        <p:nvSpPr>
          <p:cNvPr name="TextBox 6" id="6"/>
          <p:cNvSpPr txBox="true"/>
          <p:nvPr/>
        </p:nvSpPr>
        <p:spPr>
          <a:xfrm rot="5400000">
            <a:off x="13882341" y="4885661"/>
            <a:ext cx="8207435" cy="537843"/>
          </a:xfrm>
          <a:prstGeom prst="rect">
            <a:avLst/>
          </a:prstGeom>
        </p:spPr>
        <p:txBody>
          <a:bodyPr anchor="t" rtlCol="false" tIns="0" lIns="0" bIns="0" rIns="0">
            <a:spAutoFit/>
          </a:bodyPr>
          <a:lstStyle/>
          <a:p>
            <a:pPr algn="ctr">
              <a:lnSpc>
                <a:spcPts val="4480"/>
              </a:lnSpc>
            </a:pPr>
            <a:r>
              <a:rPr lang="en-US" b="true" sz="3200" spc="-438">
                <a:solidFill>
                  <a:srgbClr val="000000"/>
                </a:solidFill>
                <a:latin typeface="Stavok Grotesque Bold"/>
                <a:ea typeface="Stavok Grotesque Bold"/>
                <a:cs typeface="Stavok Grotesque Bold"/>
                <a:sym typeface="Stavok Grotesque Bold"/>
              </a:rPr>
              <a:t>DIAGRAM  SHOT  DISTRIBUTION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3312C"/>
        </a:solidFill>
      </p:bgPr>
    </p:bg>
    <p:spTree>
      <p:nvGrpSpPr>
        <p:cNvPr id="1" name=""/>
        <p:cNvGrpSpPr/>
        <p:nvPr/>
      </p:nvGrpSpPr>
      <p:grpSpPr>
        <a:xfrm>
          <a:off x="0" y="0"/>
          <a:ext cx="0" cy="0"/>
          <a:chOff x="0" y="0"/>
          <a:chExt cx="0" cy="0"/>
        </a:xfrm>
      </p:grpSpPr>
      <p:grpSp>
        <p:nvGrpSpPr>
          <p:cNvPr name="Group 2" id="2"/>
          <p:cNvGrpSpPr/>
          <p:nvPr/>
        </p:nvGrpSpPr>
        <p:grpSpPr>
          <a:xfrm rot="0">
            <a:off x="0" y="0"/>
            <a:ext cx="1028700" cy="10287000"/>
            <a:chOff x="0" y="0"/>
            <a:chExt cx="270933" cy="2709333"/>
          </a:xfrm>
        </p:grpSpPr>
        <p:sp>
          <p:nvSpPr>
            <p:cNvPr name="Freeform 3" id="3"/>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solidFill>
              <a:srgbClr val="191615"/>
            </a:solidFill>
          </p:spPr>
        </p:sp>
        <p:sp>
          <p:nvSpPr>
            <p:cNvPr name="TextBox 4" id="4"/>
            <p:cNvSpPr txBox="true"/>
            <p:nvPr/>
          </p:nvSpPr>
          <p:spPr>
            <a:xfrm>
              <a:off x="0" y="-57150"/>
              <a:ext cx="270933"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1232264" y="3529214"/>
            <a:ext cx="8477819" cy="5534882"/>
          </a:xfrm>
          <a:custGeom>
            <a:avLst/>
            <a:gdLst/>
            <a:ahLst/>
            <a:cxnLst/>
            <a:rect r="r" b="b" t="t" l="l"/>
            <a:pathLst>
              <a:path h="5534882" w="8477819">
                <a:moveTo>
                  <a:pt x="0" y="0"/>
                </a:moveTo>
                <a:lnTo>
                  <a:pt x="8477819" y="0"/>
                </a:lnTo>
                <a:lnTo>
                  <a:pt x="8477819" y="5534882"/>
                </a:lnTo>
                <a:lnTo>
                  <a:pt x="0" y="5534882"/>
                </a:lnTo>
                <a:lnTo>
                  <a:pt x="0" y="0"/>
                </a:lnTo>
                <a:close/>
              </a:path>
            </a:pathLst>
          </a:custGeom>
          <a:blipFill>
            <a:blip r:embed="rId2"/>
            <a:stretch>
              <a:fillRect l="0" t="0" r="0" b="0"/>
            </a:stretch>
          </a:blipFill>
        </p:spPr>
      </p:sp>
      <p:sp>
        <p:nvSpPr>
          <p:cNvPr name="Freeform 6" id="6"/>
          <p:cNvSpPr/>
          <p:nvPr/>
        </p:nvSpPr>
        <p:spPr>
          <a:xfrm flipH="false" flipV="false" rot="0">
            <a:off x="9913648" y="3521732"/>
            <a:ext cx="8293416" cy="5542364"/>
          </a:xfrm>
          <a:custGeom>
            <a:avLst/>
            <a:gdLst/>
            <a:ahLst/>
            <a:cxnLst/>
            <a:rect r="r" b="b" t="t" l="l"/>
            <a:pathLst>
              <a:path h="5542364" w="8293416">
                <a:moveTo>
                  <a:pt x="0" y="0"/>
                </a:moveTo>
                <a:lnTo>
                  <a:pt x="8293415" y="0"/>
                </a:lnTo>
                <a:lnTo>
                  <a:pt x="8293415" y="5542364"/>
                </a:lnTo>
                <a:lnTo>
                  <a:pt x="0" y="5542364"/>
                </a:lnTo>
                <a:lnTo>
                  <a:pt x="0" y="0"/>
                </a:lnTo>
                <a:close/>
              </a:path>
            </a:pathLst>
          </a:custGeom>
          <a:blipFill>
            <a:blip r:embed="rId3"/>
            <a:stretch>
              <a:fillRect l="0" t="0" r="0" b="0"/>
            </a:stretch>
          </a:blipFill>
        </p:spPr>
      </p:sp>
      <p:sp>
        <p:nvSpPr>
          <p:cNvPr name="TextBox 7" id="7"/>
          <p:cNvSpPr txBox="true"/>
          <p:nvPr/>
        </p:nvSpPr>
        <p:spPr>
          <a:xfrm rot="5400000">
            <a:off x="-3446494" y="4798348"/>
            <a:ext cx="8207435" cy="712469"/>
          </a:xfrm>
          <a:prstGeom prst="rect">
            <a:avLst/>
          </a:prstGeom>
        </p:spPr>
        <p:txBody>
          <a:bodyPr anchor="t" rtlCol="false" tIns="0" lIns="0" bIns="0" rIns="0">
            <a:spAutoFit/>
          </a:bodyPr>
          <a:lstStyle/>
          <a:p>
            <a:pPr algn="ctr">
              <a:lnSpc>
                <a:spcPts val="5880"/>
              </a:lnSpc>
            </a:pPr>
            <a:r>
              <a:rPr lang="en-US" b="true" sz="4200" spc="-575">
                <a:solidFill>
                  <a:srgbClr val="EEEEEE"/>
                </a:solidFill>
                <a:latin typeface="Stavok Grotesque Bold"/>
                <a:ea typeface="Stavok Grotesque Bold"/>
                <a:cs typeface="Stavok Grotesque Bold"/>
                <a:sym typeface="Stavok Grotesque Bold"/>
              </a:rPr>
              <a:t>DEFEND  VS   ATTACK</a:t>
            </a:r>
          </a:p>
        </p:txBody>
      </p:sp>
      <p:sp>
        <p:nvSpPr>
          <p:cNvPr name="TextBox 8" id="8"/>
          <p:cNvSpPr txBox="true"/>
          <p:nvPr/>
        </p:nvSpPr>
        <p:spPr>
          <a:xfrm rot="0">
            <a:off x="5624908" y="618353"/>
            <a:ext cx="8170351" cy="2388614"/>
          </a:xfrm>
          <a:prstGeom prst="rect">
            <a:avLst/>
          </a:prstGeom>
        </p:spPr>
        <p:txBody>
          <a:bodyPr anchor="t" rtlCol="false" tIns="0" lIns="0" bIns="0" rIns="0">
            <a:spAutoFit/>
          </a:bodyPr>
          <a:lstStyle/>
          <a:p>
            <a:pPr algn="ctr">
              <a:lnSpc>
                <a:spcPts val="9015"/>
              </a:lnSpc>
            </a:pPr>
            <a:r>
              <a:rPr lang="en-US" b="true" sz="9799" spc="-832">
                <a:solidFill>
                  <a:srgbClr val="9A887F"/>
                </a:solidFill>
                <a:latin typeface="Pragmatica Bold"/>
                <a:ea typeface="Pragmatica Bold"/>
                <a:cs typeface="Pragmatica Bold"/>
                <a:sym typeface="Pragmatica Bold"/>
              </a:rPr>
              <a:t>UNITED</a:t>
            </a:r>
          </a:p>
          <a:p>
            <a:pPr algn="ctr">
              <a:lnSpc>
                <a:spcPts val="9107"/>
              </a:lnSpc>
            </a:pPr>
            <a:r>
              <a:rPr lang="en-US" b="true" sz="9899" spc="-841">
                <a:solidFill>
                  <a:srgbClr val="9A887F"/>
                </a:solidFill>
                <a:latin typeface="Pragmatica Bold"/>
                <a:ea typeface="Pragmatica Bold"/>
                <a:cs typeface="Pragmatica Bold"/>
                <a:sym typeface="Pragmatica Bold"/>
              </a:rPr>
              <a:t>HEATMAP</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0" y="163661"/>
            <a:ext cx="7326161" cy="10287000"/>
            <a:chOff x="0" y="0"/>
            <a:chExt cx="1950993" cy="2739479"/>
          </a:xfrm>
        </p:grpSpPr>
        <p:sp>
          <p:nvSpPr>
            <p:cNvPr name="Freeform 3" id="3"/>
            <p:cNvSpPr/>
            <p:nvPr/>
          </p:nvSpPr>
          <p:spPr>
            <a:xfrm flipH="false" flipV="false" rot="0">
              <a:off x="0" y="0"/>
              <a:ext cx="1950993" cy="2739479"/>
            </a:xfrm>
            <a:custGeom>
              <a:avLst/>
              <a:gdLst/>
              <a:ahLst/>
              <a:cxnLst/>
              <a:rect r="r" b="b" t="t" l="l"/>
              <a:pathLst>
                <a:path h="2739479" w="1950993">
                  <a:moveTo>
                    <a:pt x="0" y="0"/>
                  </a:moveTo>
                  <a:lnTo>
                    <a:pt x="1950993" y="0"/>
                  </a:lnTo>
                  <a:lnTo>
                    <a:pt x="1950993" y="2739479"/>
                  </a:lnTo>
                  <a:lnTo>
                    <a:pt x="0" y="2739479"/>
                  </a:lnTo>
                  <a:close/>
                </a:path>
              </a:pathLst>
            </a:custGeom>
            <a:blipFill>
              <a:blip r:embed="rId2"/>
              <a:stretch>
                <a:fillRect l="-56173" t="0" r="-56173" b="0"/>
              </a:stretch>
            </a:blipFill>
          </p:spPr>
        </p:sp>
      </p:grpSp>
      <p:grpSp>
        <p:nvGrpSpPr>
          <p:cNvPr name="Group 4" id="4"/>
          <p:cNvGrpSpPr/>
          <p:nvPr/>
        </p:nvGrpSpPr>
        <p:grpSpPr>
          <a:xfrm rot="0">
            <a:off x="7238465" y="11082"/>
            <a:ext cx="1080220" cy="10287000"/>
            <a:chOff x="0" y="0"/>
            <a:chExt cx="284502" cy="2709333"/>
          </a:xfrm>
        </p:grpSpPr>
        <p:sp>
          <p:nvSpPr>
            <p:cNvPr name="Freeform 5" id="5"/>
            <p:cNvSpPr/>
            <p:nvPr/>
          </p:nvSpPr>
          <p:spPr>
            <a:xfrm flipH="false" flipV="false" rot="0">
              <a:off x="0" y="0"/>
              <a:ext cx="284502" cy="2709333"/>
            </a:xfrm>
            <a:custGeom>
              <a:avLst/>
              <a:gdLst/>
              <a:ahLst/>
              <a:cxnLst/>
              <a:rect r="r" b="b" t="t" l="l"/>
              <a:pathLst>
                <a:path h="2709333" w="284502">
                  <a:moveTo>
                    <a:pt x="0" y="0"/>
                  </a:moveTo>
                  <a:lnTo>
                    <a:pt x="284502" y="0"/>
                  </a:lnTo>
                  <a:lnTo>
                    <a:pt x="284502" y="2709333"/>
                  </a:lnTo>
                  <a:lnTo>
                    <a:pt x="0" y="2709333"/>
                  </a:lnTo>
                  <a:close/>
                </a:path>
              </a:pathLst>
            </a:custGeom>
            <a:solidFill>
              <a:srgbClr val="221C18"/>
            </a:solidFill>
          </p:spPr>
        </p:sp>
        <p:sp>
          <p:nvSpPr>
            <p:cNvPr name="TextBox 6" id="6"/>
            <p:cNvSpPr txBox="true"/>
            <p:nvPr/>
          </p:nvSpPr>
          <p:spPr>
            <a:xfrm>
              <a:off x="0" y="-57150"/>
              <a:ext cx="284502" cy="2766483"/>
            </a:xfrm>
            <a:prstGeom prst="rect">
              <a:avLst/>
            </a:prstGeom>
          </p:spPr>
          <p:txBody>
            <a:bodyPr anchor="ctr" rtlCol="false" tIns="50800" lIns="50800" bIns="50800" rIns="50800"/>
            <a:lstStyle/>
            <a:p>
              <a:pPr algn="ctr">
                <a:lnSpc>
                  <a:spcPts val="3360"/>
                </a:lnSpc>
              </a:pPr>
            </a:p>
          </p:txBody>
        </p:sp>
      </p:grpSp>
      <p:sp>
        <p:nvSpPr>
          <p:cNvPr name="TextBox 7" id="7"/>
          <p:cNvSpPr txBox="true"/>
          <p:nvPr/>
        </p:nvSpPr>
        <p:spPr>
          <a:xfrm rot="0">
            <a:off x="8822094" y="2632296"/>
            <a:ext cx="9144025" cy="1168911"/>
          </a:xfrm>
          <a:prstGeom prst="rect">
            <a:avLst/>
          </a:prstGeom>
        </p:spPr>
        <p:txBody>
          <a:bodyPr anchor="t" rtlCol="false" tIns="0" lIns="0" bIns="0" rIns="0">
            <a:spAutoFit/>
          </a:bodyPr>
          <a:lstStyle/>
          <a:p>
            <a:pPr algn="l">
              <a:lnSpc>
                <a:spcPts val="8556"/>
              </a:lnSpc>
            </a:pPr>
            <a:r>
              <a:rPr lang="en-US" b="true" sz="9300" spc="-790">
                <a:solidFill>
                  <a:srgbClr val="787F12"/>
                </a:solidFill>
                <a:latin typeface="Pragmatica Bold"/>
                <a:ea typeface="Pragmatica Bold"/>
                <a:cs typeface="Pragmatica Bold"/>
                <a:sym typeface="Pragmatica Bold"/>
              </a:rPr>
              <a:t>TACTICAL MOVE</a:t>
            </a:r>
          </a:p>
        </p:txBody>
      </p:sp>
      <p:sp>
        <p:nvSpPr>
          <p:cNvPr name="TextBox 8" id="8"/>
          <p:cNvSpPr txBox="true"/>
          <p:nvPr/>
        </p:nvSpPr>
        <p:spPr>
          <a:xfrm rot="0">
            <a:off x="8822094" y="4055915"/>
            <a:ext cx="8500212" cy="8024214"/>
          </a:xfrm>
          <a:prstGeom prst="rect">
            <a:avLst/>
          </a:prstGeom>
        </p:spPr>
        <p:txBody>
          <a:bodyPr anchor="t" rtlCol="false" tIns="0" lIns="0" bIns="0" rIns="0">
            <a:spAutoFit/>
          </a:bodyPr>
          <a:lstStyle/>
          <a:p>
            <a:pPr algn="just">
              <a:lnSpc>
                <a:spcPts val="2505"/>
              </a:lnSpc>
            </a:pPr>
            <a:r>
              <a:rPr lang="en-US" b="true" sz="1789">
                <a:solidFill>
                  <a:srgbClr val="CEC0CE"/>
                </a:solidFill>
                <a:latin typeface="Pragmatica Bold"/>
                <a:ea typeface="Pragmatica Bold"/>
                <a:cs typeface="Pragmatica Bold"/>
                <a:sym typeface="Pragmatica Bold"/>
              </a:rPr>
              <a:t>MANCHESTER UNITED 4-2-3-1 FORMATION WITH INTERIM COACH, MANCHESTER UNITED DOMINATED THE MATCH STATISTICALLY WITH 65% POSSESSION AND 30 SHOTS, BUT THEIR PERFORMANCE WAS DEFINED BY EXTREME INEFFICIENCY IN ATTACK. THEY CREATED HIGH-QUALITY CHANCES (5 BIG CHANCES, 2.55 XG) YET FAILED TO CONVERT THEM, SCORING ONLY ONCE. THE TACTICAL SETUP CONTROLLED THE GAME BUT LACKED SHARP, CREATIVE MOVEMENT TO DECISIVELY BREAK DOWN BURNLEY'S DEEP BLOCK, RESULTING IN A NARROW AND UNCONVINCING 1-0 WIN THAT SHOULD HAVE BEEN FAR MORE COMFORTABLE.</a:t>
            </a: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a:p>
            <a:pPr algn="just">
              <a:lnSpc>
                <a:spcPts val="2505"/>
              </a:lnSpc>
            </a:pPr>
          </a:p>
        </p:txBody>
      </p:sp>
      <p:sp>
        <p:nvSpPr>
          <p:cNvPr name="TextBox 9" id="9"/>
          <p:cNvSpPr txBox="true"/>
          <p:nvPr/>
        </p:nvSpPr>
        <p:spPr>
          <a:xfrm rot="5400000">
            <a:off x="3732007" y="4673252"/>
            <a:ext cx="8207435" cy="962660"/>
          </a:xfrm>
          <a:prstGeom prst="rect">
            <a:avLst/>
          </a:prstGeom>
        </p:spPr>
        <p:txBody>
          <a:bodyPr anchor="t" rtlCol="false" tIns="0" lIns="0" bIns="0" rIns="0">
            <a:spAutoFit/>
          </a:bodyPr>
          <a:lstStyle/>
          <a:p>
            <a:pPr algn="ctr">
              <a:lnSpc>
                <a:spcPts val="7840"/>
              </a:lnSpc>
            </a:pPr>
            <a:r>
              <a:rPr lang="en-US" b="true" sz="5600" spc="-767">
                <a:solidFill>
                  <a:srgbClr val="FDFDFD"/>
                </a:solidFill>
                <a:latin typeface="Stavok Grotesque Bold"/>
                <a:ea typeface="Stavok Grotesque Bold"/>
                <a:cs typeface="Stavok Grotesque Bold"/>
                <a:sym typeface="Stavok Grotesque Bold"/>
              </a:rPr>
              <a:t>MAN   UNITED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97765" y="1161007"/>
            <a:ext cx="5869557" cy="7964987"/>
            <a:chOff x="0" y="0"/>
            <a:chExt cx="1545891" cy="2097774"/>
          </a:xfrm>
        </p:grpSpPr>
        <p:sp>
          <p:nvSpPr>
            <p:cNvPr name="Freeform 3" id="3"/>
            <p:cNvSpPr/>
            <p:nvPr/>
          </p:nvSpPr>
          <p:spPr>
            <a:xfrm flipH="false" flipV="false" rot="0">
              <a:off x="0" y="0"/>
              <a:ext cx="1545891" cy="2097774"/>
            </a:xfrm>
            <a:custGeom>
              <a:avLst/>
              <a:gdLst/>
              <a:ahLst/>
              <a:cxnLst/>
              <a:rect r="r" b="b" t="t" l="l"/>
              <a:pathLst>
                <a:path h="2097774" w="1545891">
                  <a:moveTo>
                    <a:pt x="0" y="0"/>
                  </a:moveTo>
                  <a:lnTo>
                    <a:pt x="1545891" y="0"/>
                  </a:lnTo>
                  <a:lnTo>
                    <a:pt x="1545891" y="2097774"/>
                  </a:lnTo>
                  <a:lnTo>
                    <a:pt x="0" y="2097774"/>
                  </a:lnTo>
                  <a:close/>
                </a:path>
              </a:pathLst>
            </a:custGeom>
            <a:solidFill>
              <a:srgbClr val="FFFFFF"/>
            </a:solidFill>
          </p:spPr>
        </p:sp>
        <p:sp>
          <p:nvSpPr>
            <p:cNvPr name="TextBox 4" id="4"/>
            <p:cNvSpPr txBox="true"/>
            <p:nvPr/>
          </p:nvSpPr>
          <p:spPr>
            <a:xfrm>
              <a:off x="0" y="-47625"/>
              <a:ext cx="1545891" cy="2145399"/>
            </a:xfrm>
            <a:prstGeom prst="rect">
              <a:avLst/>
            </a:prstGeom>
          </p:spPr>
          <p:txBody>
            <a:bodyPr anchor="ctr" rtlCol="false" tIns="50800" lIns="50800" bIns="50800" rIns="50800"/>
            <a:lstStyle/>
            <a:p>
              <a:pPr algn="ctr">
                <a:lnSpc>
                  <a:spcPts val="3672"/>
                </a:lnSpc>
              </a:pPr>
            </a:p>
          </p:txBody>
        </p:sp>
      </p:grpSp>
      <p:sp>
        <p:nvSpPr>
          <p:cNvPr name="Freeform 5" id="5"/>
          <p:cNvSpPr/>
          <p:nvPr/>
        </p:nvSpPr>
        <p:spPr>
          <a:xfrm flipH="false" flipV="false" rot="0">
            <a:off x="6995131" y="1678538"/>
            <a:ext cx="10828006" cy="6929924"/>
          </a:xfrm>
          <a:custGeom>
            <a:avLst/>
            <a:gdLst/>
            <a:ahLst/>
            <a:cxnLst/>
            <a:rect r="r" b="b" t="t" l="l"/>
            <a:pathLst>
              <a:path h="6929924" w="10828006">
                <a:moveTo>
                  <a:pt x="0" y="0"/>
                </a:moveTo>
                <a:lnTo>
                  <a:pt x="10828006" y="0"/>
                </a:lnTo>
                <a:lnTo>
                  <a:pt x="10828006" y="6929924"/>
                </a:lnTo>
                <a:lnTo>
                  <a:pt x="0" y="6929924"/>
                </a:lnTo>
                <a:lnTo>
                  <a:pt x="0" y="0"/>
                </a:lnTo>
                <a:close/>
              </a:path>
            </a:pathLst>
          </a:custGeom>
          <a:blipFill>
            <a:blip r:embed="rId2"/>
            <a:stretch>
              <a:fillRect l="0" t="0" r="0" b="0"/>
            </a:stretch>
          </a:blipFill>
        </p:spPr>
      </p:sp>
      <p:sp>
        <p:nvSpPr>
          <p:cNvPr name="TextBox 6" id="6"/>
          <p:cNvSpPr txBox="true"/>
          <p:nvPr/>
        </p:nvSpPr>
        <p:spPr>
          <a:xfrm rot="0">
            <a:off x="1028700" y="1878563"/>
            <a:ext cx="6695463" cy="2635130"/>
          </a:xfrm>
          <a:prstGeom prst="rect">
            <a:avLst/>
          </a:prstGeom>
        </p:spPr>
        <p:txBody>
          <a:bodyPr anchor="t" rtlCol="false" tIns="0" lIns="0" bIns="0" rIns="0">
            <a:spAutoFit/>
          </a:bodyPr>
          <a:lstStyle/>
          <a:p>
            <a:pPr algn="l">
              <a:lnSpc>
                <a:spcPts val="6814"/>
              </a:lnSpc>
            </a:pPr>
            <a:r>
              <a:rPr lang="en-US" b="true" sz="7407" spc="-629">
                <a:solidFill>
                  <a:srgbClr val="FF4937"/>
                </a:solidFill>
                <a:latin typeface="Pragmatica Bold"/>
                <a:ea typeface="Pragmatica Bold"/>
                <a:cs typeface="Pragmatica Bold"/>
                <a:sym typeface="Pragmatica Bold"/>
              </a:rPr>
              <a:t>COUNTER ATTACK POSITIONING</a:t>
            </a:r>
          </a:p>
        </p:txBody>
      </p:sp>
      <p:sp>
        <p:nvSpPr>
          <p:cNvPr name="TextBox 7" id="7"/>
          <p:cNvSpPr txBox="true"/>
          <p:nvPr/>
        </p:nvSpPr>
        <p:spPr>
          <a:xfrm rot="0">
            <a:off x="1028700" y="4816565"/>
            <a:ext cx="5620819" cy="3530322"/>
          </a:xfrm>
          <a:prstGeom prst="rect">
            <a:avLst/>
          </a:prstGeom>
        </p:spPr>
        <p:txBody>
          <a:bodyPr anchor="t" rtlCol="false" tIns="0" lIns="0" bIns="0" rIns="0">
            <a:spAutoFit/>
          </a:bodyPr>
          <a:lstStyle/>
          <a:p>
            <a:pPr algn="just">
              <a:lnSpc>
                <a:spcPts val="2203"/>
              </a:lnSpc>
            </a:pPr>
            <a:r>
              <a:rPr lang="en-US" b="true" sz="1573">
                <a:solidFill>
                  <a:srgbClr val="000000"/>
                </a:solidFill>
                <a:latin typeface="Pragmatica Bold"/>
                <a:ea typeface="Pragmatica Bold"/>
                <a:cs typeface="Pragmatica Bold"/>
                <a:sym typeface="Pragmatica Bold"/>
              </a:rPr>
              <a:t>MANCHESTER UNITED COUNTER-ATTACK POSITIONING AGAINST BURNLEY WAS STRUCTURED AROUND A QUICK TRANSITION FROM A COMPACT MID-BLOCK. UPON WINNING POSSESSION, THEY UTILIZED DIRECT VERTICAL PASSES INTO SPACE, WITH WINGERS POSITIONED HIGH AND WIDE TO EXPLOIT GAPS BEHIND BURNLEY'S ADVANCED FULL-BACKS. A CENTRAL FORWARD ACTED AS A PIVOT FOR LINK-UP PLAY, WHILE OVERLAPPING FULL-BACKS PROVIDED WIDTH AND DELIVERY INTO THE BOX, CREATING NUMERICAL ADVANTAGES ON THE FLANKS TO CAPITALIZE ON BURNLEY'S DEFENSIVE VULNERABILITIES DURING TRANSITION.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97765" y="1161007"/>
            <a:ext cx="5869557" cy="7964987"/>
            <a:chOff x="0" y="0"/>
            <a:chExt cx="1545891" cy="2097774"/>
          </a:xfrm>
        </p:grpSpPr>
        <p:sp>
          <p:nvSpPr>
            <p:cNvPr name="Freeform 3" id="3"/>
            <p:cNvSpPr/>
            <p:nvPr/>
          </p:nvSpPr>
          <p:spPr>
            <a:xfrm flipH="false" flipV="false" rot="0">
              <a:off x="0" y="0"/>
              <a:ext cx="1545891" cy="2097774"/>
            </a:xfrm>
            <a:custGeom>
              <a:avLst/>
              <a:gdLst/>
              <a:ahLst/>
              <a:cxnLst/>
              <a:rect r="r" b="b" t="t" l="l"/>
              <a:pathLst>
                <a:path h="2097774" w="1545891">
                  <a:moveTo>
                    <a:pt x="0" y="0"/>
                  </a:moveTo>
                  <a:lnTo>
                    <a:pt x="1545891" y="0"/>
                  </a:lnTo>
                  <a:lnTo>
                    <a:pt x="1545891" y="2097774"/>
                  </a:lnTo>
                  <a:lnTo>
                    <a:pt x="0" y="2097774"/>
                  </a:lnTo>
                  <a:close/>
                </a:path>
              </a:pathLst>
            </a:custGeom>
            <a:solidFill>
              <a:srgbClr val="FFFFFF"/>
            </a:solidFill>
          </p:spPr>
        </p:sp>
        <p:sp>
          <p:nvSpPr>
            <p:cNvPr name="TextBox 4" id="4"/>
            <p:cNvSpPr txBox="true"/>
            <p:nvPr/>
          </p:nvSpPr>
          <p:spPr>
            <a:xfrm>
              <a:off x="0" y="-47625"/>
              <a:ext cx="1545891" cy="2145399"/>
            </a:xfrm>
            <a:prstGeom prst="rect">
              <a:avLst/>
            </a:prstGeom>
          </p:spPr>
          <p:txBody>
            <a:bodyPr anchor="ctr" rtlCol="false" tIns="50800" lIns="50800" bIns="50800" rIns="50800"/>
            <a:lstStyle/>
            <a:p>
              <a:pPr algn="ctr">
                <a:lnSpc>
                  <a:spcPts val="3672"/>
                </a:lnSpc>
              </a:pPr>
            </a:p>
          </p:txBody>
        </p:sp>
      </p:grpSp>
      <p:sp>
        <p:nvSpPr>
          <p:cNvPr name="Freeform 5" id="5"/>
          <p:cNvSpPr/>
          <p:nvPr/>
        </p:nvSpPr>
        <p:spPr>
          <a:xfrm flipH="false" flipV="false" rot="0">
            <a:off x="6002905" y="3299852"/>
            <a:ext cx="12285095" cy="6987148"/>
          </a:xfrm>
          <a:custGeom>
            <a:avLst/>
            <a:gdLst/>
            <a:ahLst/>
            <a:cxnLst/>
            <a:rect r="r" b="b" t="t" l="l"/>
            <a:pathLst>
              <a:path h="6987148" w="12285095">
                <a:moveTo>
                  <a:pt x="0" y="0"/>
                </a:moveTo>
                <a:lnTo>
                  <a:pt x="12285095" y="0"/>
                </a:lnTo>
                <a:lnTo>
                  <a:pt x="12285095" y="6987148"/>
                </a:lnTo>
                <a:lnTo>
                  <a:pt x="0" y="6987148"/>
                </a:lnTo>
                <a:lnTo>
                  <a:pt x="0" y="0"/>
                </a:lnTo>
                <a:close/>
              </a:path>
            </a:pathLst>
          </a:custGeom>
          <a:blipFill>
            <a:blip r:embed="rId2"/>
            <a:stretch>
              <a:fillRect l="0" t="0" r="0" b="0"/>
            </a:stretch>
          </a:blipFill>
        </p:spPr>
      </p:sp>
      <p:sp>
        <p:nvSpPr>
          <p:cNvPr name="TextBox 6" id="6"/>
          <p:cNvSpPr txBox="true"/>
          <p:nvPr/>
        </p:nvSpPr>
        <p:spPr>
          <a:xfrm rot="0">
            <a:off x="1028700" y="1003243"/>
            <a:ext cx="16889193" cy="1781504"/>
          </a:xfrm>
          <a:prstGeom prst="rect">
            <a:avLst/>
          </a:prstGeom>
        </p:spPr>
        <p:txBody>
          <a:bodyPr anchor="t" rtlCol="false" tIns="0" lIns="0" bIns="0" rIns="0">
            <a:spAutoFit/>
          </a:bodyPr>
          <a:lstStyle/>
          <a:p>
            <a:pPr algn="l">
              <a:lnSpc>
                <a:spcPts val="13069"/>
              </a:lnSpc>
            </a:pPr>
            <a:r>
              <a:rPr lang="en-US" b="true" sz="14205" spc="-1207">
                <a:solidFill>
                  <a:srgbClr val="FF4937"/>
                </a:solidFill>
                <a:latin typeface="Pragmatica Bold"/>
                <a:ea typeface="Pragmatica Bold"/>
                <a:cs typeface="Pragmatica Bold"/>
                <a:sym typeface="Pragmatica Bold"/>
              </a:rPr>
              <a:t>SET-PIECE   SCHEME</a:t>
            </a:r>
          </a:p>
        </p:txBody>
      </p:sp>
      <p:sp>
        <p:nvSpPr>
          <p:cNvPr name="TextBox 7" id="7"/>
          <p:cNvSpPr txBox="true"/>
          <p:nvPr/>
        </p:nvSpPr>
        <p:spPr>
          <a:xfrm rot="0">
            <a:off x="1028700" y="4186165"/>
            <a:ext cx="4822548" cy="3855085"/>
          </a:xfrm>
          <a:prstGeom prst="rect">
            <a:avLst/>
          </a:prstGeom>
        </p:spPr>
        <p:txBody>
          <a:bodyPr anchor="t" rtlCol="false" tIns="0" lIns="0" bIns="0" rIns="0">
            <a:spAutoFit/>
          </a:bodyPr>
          <a:lstStyle/>
          <a:p>
            <a:pPr algn="just">
              <a:lnSpc>
                <a:spcPts val="2239"/>
              </a:lnSpc>
            </a:pPr>
            <a:r>
              <a:rPr lang="en-US" b="true" sz="1599">
                <a:solidFill>
                  <a:srgbClr val="000000"/>
                </a:solidFill>
                <a:latin typeface="Pragmatica Bold"/>
                <a:ea typeface="Pragmatica Bold"/>
                <a:cs typeface="Pragmatica Bold"/>
                <a:sym typeface="Pragmatica Bold"/>
              </a:rPr>
              <a:t>THIS SET-PIEC</a:t>
            </a:r>
            <a:r>
              <a:rPr lang="en-US" b="true" sz="1599">
                <a:solidFill>
                  <a:srgbClr val="000000"/>
                </a:solidFill>
                <a:latin typeface="Pragmatica Bold"/>
                <a:ea typeface="Pragmatica Bold"/>
                <a:cs typeface="Pragmatica Bold"/>
                <a:sym typeface="Pragmatica Bold"/>
              </a:rPr>
              <a:t>E HIGHLIGHTS MANCHESTER UNITED’S APPROACH OF PRIORITIZING SECOND-BALL CONTROL RATHER THAN DIRECT AERIAL DUELS. THE PRIMARY OBJECTIVE IS TO CAPITALIZE ON REBOUNDS OR PARTIAL CLEARANCES, CREATE SHOOTING ANGLES FOR SECOND-LINE PLAYERS, AND AVOID CONTESTED AERIAL BATTLES DOMINATED BY WOLVES’ DEFENDERS. OVERALL, IT REFLECTS A DELIBERATE STRATEGY TO GENERATE SHOOTING OPPORTUNITIES FROM STRUCTURED SET-PIECE CHAOS RATHER THAN RELYING SOLELY ON CROSSES INTO A CROWDED BOX.</a:t>
            </a:r>
          </a:p>
        </p:txBody>
      </p:sp>
      <p:sp>
        <p:nvSpPr>
          <p:cNvPr name="TextBox 8" id="8"/>
          <p:cNvSpPr txBox="true"/>
          <p:nvPr/>
        </p:nvSpPr>
        <p:spPr>
          <a:xfrm rot="0">
            <a:off x="1028700" y="3631282"/>
            <a:ext cx="4457641" cy="438191"/>
          </a:xfrm>
          <a:prstGeom prst="rect">
            <a:avLst/>
          </a:prstGeom>
        </p:spPr>
        <p:txBody>
          <a:bodyPr anchor="t" rtlCol="false" tIns="0" lIns="0" bIns="0" rIns="0">
            <a:spAutoFit/>
          </a:bodyPr>
          <a:lstStyle/>
          <a:p>
            <a:pPr algn="l">
              <a:lnSpc>
                <a:spcPts val="3672"/>
              </a:lnSpc>
            </a:pPr>
            <a:r>
              <a:rPr lang="en-US" sz="2623" b="true">
                <a:solidFill>
                  <a:srgbClr val="000000"/>
                </a:solidFill>
                <a:latin typeface="Pragmatica Bold"/>
                <a:ea typeface="Pragmatica Bold"/>
                <a:cs typeface="Pragmatica Bold"/>
                <a:sym typeface="Pragmatica Bold"/>
              </a:rPr>
              <a:t>SECOND BALL TARGET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3870707"/>
            <a:ext cx="10929152" cy="5466984"/>
          </a:xfrm>
          <a:custGeom>
            <a:avLst/>
            <a:gdLst/>
            <a:ahLst/>
            <a:cxnLst/>
            <a:rect r="r" b="b" t="t" l="l"/>
            <a:pathLst>
              <a:path h="5466984" w="10929152">
                <a:moveTo>
                  <a:pt x="0" y="0"/>
                </a:moveTo>
                <a:lnTo>
                  <a:pt x="10929152" y="0"/>
                </a:lnTo>
                <a:lnTo>
                  <a:pt x="10929152" y="5466984"/>
                </a:lnTo>
                <a:lnTo>
                  <a:pt x="0" y="5466984"/>
                </a:lnTo>
                <a:lnTo>
                  <a:pt x="0" y="0"/>
                </a:lnTo>
                <a:close/>
              </a:path>
            </a:pathLst>
          </a:custGeom>
          <a:blipFill>
            <a:blip r:embed="rId2"/>
            <a:stretch>
              <a:fillRect l="-3404" t="0" r="0" b="0"/>
            </a:stretch>
          </a:blipFill>
        </p:spPr>
      </p:sp>
      <p:sp>
        <p:nvSpPr>
          <p:cNvPr name="TextBox 3" id="3"/>
          <p:cNvSpPr txBox="true"/>
          <p:nvPr/>
        </p:nvSpPr>
        <p:spPr>
          <a:xfrm rot="0">
            <a:off x="289160" y="1509464"/>
            <a:ext cx="17709679" cy="2096824"/>
          </a:xfrm>
          <a:prstGeom prst="rect">
            <a:avLst/>
          </a:prstGeom>
        </p:spPr>
        <p:txBody>
          <a:bodyPr anchor="t" rtlCol="false" tIns="0" lIns="0" bIns="0" rIns="0">
            <a:spAutoFit/>
          </a:bodyPr>
          <a:lstStyle/>
          <a:p>
            <a:pPr algn="ctr">
              <a:lnSpc>
                <a:spcPts val="15312"/>
              </a:lnSpc>
            </a:pPr>
            <a:r>
              <a:rPr lang="en-US" b="true" sz="16644" spc="-1414">
                <a:solidFill>
                  <a:srgbClr val="FF4937"/>
                </a:solidFill>
                <a:latin typeface="Pragmatica Bold"/>
                <a:ea typeface="Pragmatica Bold"/>
                <a:cs typeface="Pragmatica Bold"/>
                <a:sym typeface="Pragmatica Bold"/>
              </a:rPr>
              <a:t>CHANCE  QUALITY</a:t>
            </a:r>
          </a:p>
        </p:txBody>
      </p:sp>
      <p:sp>
        <p:nvSpPr>
          <p:cNvPr name="TextBox 4" id="4"/>
          <p:cNvSpPr txBox="true"/>
          <p:nvPr/>
        </p:nvSpPr>
        <p:spPr>
          <a:xfrm rot="0">
            <a:off x="12134498" y="4956598"/>
            <a:ext cx="5598608" cy="7169785"/>
          </a:xfrm>
          <a:prstGeom prst="rect">
            <a:avLst/>
          </a:prstGeom>
        </p:spPr>
        <p:txBody>
          <a:bodyPr anchor="t" rtlCol="false" tIns="0" lIns="0" bIns="0" rIns="0">
            <a:spAutoFit/>
          </a:bodyPr>
          <a:lstStyle/>
          <a:p>
            <a:pPr algn="just">
              <a:lnSpc>
                <a:spcPts val="2239"/>
              </a:lnSpc>
            </a:pPr>
            <a:r>
              <a:rPr lang="en-US" b="true" sz="1599">
                <a:solidFill>
                  <a:srgbClr val="000000"/>
                </a:solidFill>
                <a:latin typeface="Pragmatica Bold"/>
                <a:ea typeface="Pragmatica Bold"/>
                <a:cs typeface="Pragmatica Bold"/>
                <a:sym typeface="Pragmatica Bold"/>
              </a:rPr>
              <a:t>TH</a:t>
            </a:r>
            <a:r>
              <a:rPr lang="en-US" b="true" sz="1599">
                <a:solidFill>
                  <a:srgbClr val="000000"/>
                </a:solidFill>
                <a:latin typeface="Pragmatica Bold"/>
                <a:ea typeface="Pragmatica Bold"/>
                <a:cs typeface="Pragmatica Bold"/>
                <a:sym typeface="Pragmatica Bold"/>
              </a:rPr>
              <a:t>E CHANCE CREATED BY MARTINEZ IN</a:t>
            </a:r>
            <a:r>
              <a:rPr lang="en-US" b="true" sz="1599">
                <a:solidFill>
                  <a:srgbClr val="000000"/>
                </a:solidFill>
                <a:latin typeface="Pragmatica Bold"/>
                <a:ea typeface="Pragmatica Bold"/>
                <a:cs typeface="Pragmatica Bold"/>
                <a:sym typeface="Pragmatica Bold"/>
              </a:rPr>
              <a:t> THE 53RD MINUTE DEMONSTRATED CLEAR AND DIRECT VISION. HE EXECUTED A LONG, FLOATED THROUGH BALL FORWARD TOWARDS BRUNO FERNANDES, WHICH UNFORTUNATELY STRUCK THE CROSSBAR. MARTINEZ IDENTIFIED DO</a:t>
            </a:r>
            <a:r>
              <a:rPr lang="en-US" b="true" sz="1599">
                <a:solidFill>
                  <a:srgbClr val="000000"/>
                </a:solidFill>
                <a:latin typeface="Pragmatica Bold"/>
                <a:ea typeface="Pragmatica Bold"/>
                <a:cs typeface="Pragmatica Bold"/>
                <a:sym typeface="Pragmatica Bold"/>
              </a:rPr>
              <a:t>RGU IN SPACE, BUT ALSO HAD T</a:t>
            </a:r>
            <a:r>
              <a:rPr lang="en-US" b="true" sz="1599">
                <a:solidFill>
                  <a:srgbClr val="000000"/>
                </a:solidFill>
                <a:latin typeface="Pragmatica Bold"/>
                <a:ea typeface="Pragmatica Bold"/>
                <a:cs typeface="Pragmatica Bold"/>
                <a:sym typeface="Pragmatica Bold"/>
              </a:rPr>
              <a:t>HE ALTERNATIVE OPTION OF A PASS TO BRUNO, PRESENTING TWO CLEAR AND VIABLE PASSING LANES.</a:t>
            </a: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a:p>
            <a:pPr algn="just">
              <a:lnSpc>
                <a:spcPts val="2239"/>
              </a:lnSpc>
            </a:pPr>
          </a:p>
        </p:txBody>
      </p:sp>
      <p:sp>
        <p:nvSpPr>
          <p:cNvPr name="TextBox 5" id="5"/>
          <p:cNvSpPr txBox="true"/>
          <p:nvPr/>
        </p:nvSpPr>
        <p:spPr>
          <a:xfrm rot="0">
            <a:off x="12134498" y="3823082"/>
            <a:ext cx="4692987" cy="895391"/>
          </a:xfrm>
          <a:prstGeom prst="rect">
            <a:avLst/>
          </a:prstGeom>
        </p:spPr>
        <p:txBody>
          <a:bodyPr anchor="t" rtlCol="false" tIns="0" lIns="0" bIns="0" rIns="0">
            <a:spAutoFit/>
          </a:bodyPr>
          <a:lstStyle/>
          <a:p>
            <a:pPr algn="l">
              <a:lnSpc>
                <a:spcPts val="3672"/>
              </a:lnSpc>
            </a:pPr>
            <a:r>
              <a:rPr lang="en-US" sz="2623" b="true">
                <a:solidFill>
                  <a:srgbClr val="000000"/>
                </a:solidFill>
                <a:latin typeface="Pragmatica Bold"/>
                <a:ea typeface="Pragmatica Bold"/>
                <a:cs typeface="Pragmatica Bold"/>
                <a:sym typeface="Pragmatica Bold"/>
              </a:rPr>
              <a:t>TWO AVAILABLE PROGRESSION OPTIONS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730275" y="2579696"/>
            <a:ext cx="12557725" cy="7707304"/>
          </a:xfrm>
          <a:custGeom>
            <a:avLst/>
            <a:gdLst/>
            <a:ahLst/>
            <a:cxnLst/>
            <a:rect r="r" b="b" t="t" l="l"/>
            <a:pathLst>
              <a:path h="7707304" w="12557725">
                <a:moveTo>
                  <a:pt x="0" y="0"/>
                </a:moveTo>
                <a:lnTo>
                  <a:pt x="12557725" y="0"/>
                </a:lnTo>
                <a:lnTo>
                  <a:pt x="12557725" y="7707304"/>
                </a:lnTo>
                <a:lnTo>
                  <a:pt x="0" y="7707304"/>
                </a:lnTo>
                <a:lnTo>
                  <a:pt x="0" y="0"/>
                </a:lnTo>
                <a:close/>
              </a:path>
            </a:pathLst>
          </a:custGeom>
          <a:blipFill>
            <a:blip r:embed="rId2"/>
            <a:stretch>
              <a:fillRect l="0" t="0" r="0" b="0"/>
            </a:stretch>
          </a:blipFill>
        </p:spPr>
      </p:sp>
      <p:sp>
        <p:nvSpPr>
          <p:cNvPr name="TextBox 3" id="3"/>
          <p:cNvSpPr txBox="true"/>
          <p:nvPr/>
        </p:nvSpPr>
        <p:spPr>
          <a:xfrm rot="0">
            <a:off x="281115" y="482872"/>
            <a:ext cx="17709679" cy="2096824"/>
          </a:xfrm>
          <a:prstGeom prst="rect">
            <a:avLst/>
          </a:prstGeom>
        </p:spPr>
        <p:txBody>
          <a:bodyPr anchor="t" rtlCol="false" tIns="0" lIns="0" bIns="0" rIns="0">
            <a:spAutoFit/>
          </a:bodyPr>
          <a:lstStyle/>
          <a:p>
            <a:pPr algn="l">
              <a:lnSpc>
                <a:spcPts val="15312"/>
              </a:lnSpc>
            </a:pPr>
            <a:r>
              <a:rPr lang="en-US" b="true" sz="16644" spc="-1414">
                <a:solidFill>
                  <a:srgbClr val="FF4937"/>
                </a:solidFill>
                <a:latin typeface="Pragmatica Bold"/>
                <a:ea typeface="Pragmatica Bold"/>
                <a:cs typeface="Pragmatica Bold"/>
                <a:sym typeface="Pragmatica Bold"/>
              </a:rPr>
              <a:t>GOAL CREATED</a:t>
            </a:r>
          </a:p>
        </p:txBody>
      </p:sp>
      <p:sp>
        <p:nvSpPr>
          <p:cNvPr name="TextBox 4" id="4"/>
          <p:cNvSpPr txBox="true"/>
          <p:nvPr/>
        </p:nvSpPr>
        <p:spPr>
          <a:xfrm rot="0">
            <a:off x="281115" y="2541596"/>
            <a:ext cx="5358017" cy="7596966"/>
          </a:xfrm>
          <a:prstGeom prst="rect">
            <a:avLst/>
          </a:prstGeom>
        </p:spPr>
        <p:txBody>
          <a:bodyPr anchor="t" rtlCol="false" tIns="0" lIns="0" bIns="0" rIns="0">
            <a:spAutoFit/>
          </a:bodyPr>
          <a:lstStyle/>
          <a:p>
            <a:pPr algn="just">
              <a:lnSpc>
                <a:spcPts val="2200"/>
              </a:lnSpc>
            </a:pPr>
            <a:r>
              <a:rPr lang="en-US" b="true" sz="1571">
                <a:solidFill>
                  <a:srgbClr val="000000"/>
                </a:solidFill>
                <a:latin typeface="Pragmatica Bold"/>
                <a:ea typeface="Pragmatica Bold"/>
                <a:cs typeface="Pragmatica Bold"/>
                <a:sym typeface="Pragmatica Bold"/>
              </a:rPr>
              <a:t>IN TH</a:t>
            </a:r>
            <a:r>
              <a:rPr lang="en-US" b="true" sz="1571">
                <a:solidFill>
                  <a:srgbClr val="000000"/>
                </a:solidFill>
                <a:latin typeface="Pragmatica Bold"/>
                <a:ea typeface="Pragmatica Bold"/>
                <a:cs typeface="Pragmatica Bold"/>
                <a:sym typeface="Pragmatica Bold"/>
              </a:rPr>
              <a:t>E 50TH MINUTE, A DECISIVE ATTACKING SEQUENCE UNFOLDED. SESKO INTELLIGENTLY</a:t>
            </a:r>
            <a:r>
              <a:rPr lang="en-US" b="true" sz="1571">
                <a:solidFill>
                  <a:srgbClr val="000000"/>
                </a:solidFill>
                <a:latin typeface="Pragmatica Bold"/>
                <a:ea typeface="Pragmatica Bold"/>
                <a:cs typeface="Pragmatica Bold"/>
                <a:sym typeface="Pragmatica Bold"/>
              </a:rPr>
              <a:t> DRIFTED INTO SPACE, DRAGGING DEFENDERS WITH HIM AND DISRUPTING THE OPPOSITION'S DEFENSIVE STRUCTURE. THIS MOVEMENT CREATED THE CRUCIAL OPENING FOR BRUNO FERNANDES TO EXPLOIT. RECEIVING THE BALL IN A DANGEROUS AREA, BRUNO CAPITALIZED ON THE OPPORTUNITY BY CLINICALLY FINISHING PAST THE GOALKEEPE</a:t>
            </a:r>
            <a:r>
              <a:rPr lang="en-US" b="true" sz="1571">
                <a:solidFill>
                  <a:srgbClr val="000000"/>
                </a:solidFill>
                <a:latin typeface="Pragmatica Bold"/>
                <a:ea typeface="Pragmatica Bold"/>
                <a:cs typeface="Pragmatica Bold"/>
                <a:sym typeface="Pragmatica Bold"/>
              </a:rPr>
              <a:t>R TO SCORE. HE WAS ALSO CREDITED WIT</a:t>
            </a:r>
            <a:r>
              <a:rPr lang="en-US" b="true" sz="1571">
                <a:solidFill>
                  <a:srgbClr val="000000"/>
                </a:solidFill>
                <a:latin typeface="Pragmatica Bold"/>
                <a:ea typeface="Pragmatica Bold"/>
                <a:cs typeface="Pragmatica Bold"/>
                <a:sym typeface="Pragmatica Bold"/>
              </a:rPr>
              <a:t>H THE ASSIST FOR HIS ROLE IN THE BUILD-UP, COMPLETING A KEY GOAL CONTRIBUTION THAT SHOWCASED EFFECTIVE OFF-THE-BALL MOVEMENT AND PRECISE EXECUTION.</a:t>
            </a:r>
          </a:p>
          <a:p>
            <a:pPr algn="just">
              <a:lnSpc>
                <a:spcPts val="2200"/>
              </a:lnSpc>
            </a:pPr>
          </a:p>
          <a:p>
            <a:pPr algn="just">
              <a:lnSpc>
                <a:spcPts val="2200"/>
              </a:lnSpc>
            </a:pPr>
            <a:r>
              <a:rPr lang="en-US" b="true" sz="1571">
                <a:solidFill>
                  <a:srgbClr val="000000"/>
                </a:solidFill>
                <a:latin typeface="Pragmatica Bold"/>
                <a:ea typeface="Pragmatica Bold"/>
                <a:cs typeface="Pragmatica Bold"/>
                <a:sym typeface="Pragmatica Bold"/>
              </a:rPr>
              <a:t>THE TACTICAL VISION AND MOVEMENT PATTERN BETWEEN BRUNO FERNANDES AND SESKO. WHERE THE STRIKER CREATES SPACE FOR THE MIDFIELDER TO PENETRATE HAS BEEN ATTEMPTED MULTIPLE TIMES IN PREVIOUS MATCHES, THE ON-FIELD CHEMISTRY AND SYNCHRONIZATION NECESSARY FOR ITS CONSISTENT SUCCESS HAVE NOT YET FULLY DEVELOPED. THE TIMING OF THE RUNS, THE WEIGHT OF THE PASSES, AND THE MUTUAL UNDERSTANDING IN DECISIVE MOMENTS ARE STILL A WORK IN PROGRESS, PREVENTING THE COMBINATION FROM BECOMING A RELIABLY PRODUCTIVE WEAPON FOR THE TEAM.</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53577" y="-2838472"/>
            <a:ext cx="19599498" cy="15284610"/>
          </a:xfrm>
          <a:custGeom>
            <a:avLst/>
            <a:gdLst/>
            <a:ahLst/>
            <a:cxnLst/>
            <a:rect r="r" b="b" t="t" l="l"/>
            <a:pathLst>
              <a:path h="15284610" w="19599498">
                <a:moveTo>
                  <a:pt x="0" y="0"/>
                </a:moveTo>
                <a:lnTo>
                  <a:pt x="19599498" y="0"/>
                </a:lnTo>
                <a:lnTo>
                  <a:pt x="19599498" y="15284610"/>
                </a:lnTo>
                <a:lnTo>
                  <a:pt x="0" y="15284610"/>
                </a:lnTo>
                <a:lnTo>
                  <a:pt x="0" y="0"/>
                </a:lnTo>
                <a:close/>
              </a:path>
            </a:pathLst>
          </a:custGeom>
          <a:blipFill>
            <a:blip r:embed="rId2"/>
            <a:stretch>
              <a:fillRect l="0" t="-14115" r="0" b="-14115"/>
            </a:stretch>
          </a:blipFill>
        </p:spPr>
      </p:sp>
      <p:sp>
        <p:nvSpPr>
          <p:cNvPr name="TextBox 3" id="3"/>
          <p:cNvSpPr txBox="true"/>
          <p:nvPr/>
        </p:nvSpPr>
        <p:spPr>
          <a:xfrm rot="0">
            <a:off x="1278938" y="299761"/>
            <a:ext cx="11595266" cy="3048597"/>
          </a:xfrm>
          <a:prstGeom prst="rect">
            <a:avLst/>
          </a:prstGeom>
        </p:spPr>
        <p:txBody>
          <a:bodyPr anchor="t" rtlCol="false" tIns="0" lIns="0" bIns="0" rIns="0">
            <a:spAutoFit/>
          </a:bodyPr>
          <a:lstStyle/>
          <a:p>
            <a:pPr algn="l">
              <a:lnSpc>
                <a:spcPts val="11597"/>
              </a:lnSpc>
            </a:pPr>
            <a:r>
              <a:rPr lang="en-US" b="true" sz="12606" spc="-1071">
                <a:solidFill>
                  <a:srgbClr val="787F12"/>
                </a:solidFill>
                <a:latin typeface="Pragmatica Bold"/>
                <a:ea typeface="Pragmatica Bold"/>
                <a:cs typeface="Pragmatica Bold"/>
                <a:sym typeface="Pragmatica Bold"/>
              </a:rPr>
              <a:t>STATISTICAL INSIGHT</a:t>
            </a:r>
          </a:p>
        </p:txBody>
      </p:sp>
      <p:sp>
        <p:nvSpPr>
          <p:cNvPr name="AutoShape 4" id="4"/>
          <p:cNvSpPr/>
          <p:nvPr/>
        </p:nvSpPr>
        <p:spPr>
          <a:xfrm flipV="true">
            <a:off x="1278961" y="3595067"/>
            <a:ext cx="6066990" cy="0"/>
          </a:xfrm>
          <a:prstGeom prst="line">
            <a:avLst/>
          </a:prstGeom>
          <a:ln cap="flat" w="38100">
            <a:solidFill>
              <a:srgbClr val="000000"/>
            </a:solidFill>
            <a:prstDash val="solid"/>
            <a:headEnd type="none" len="sm" w="sm"/>
            <a:tailEnd type="none" len="sm" w="sm"/>
          </a:ln>
        </p:spPr>
      </p:sp>
      <p:sp>
        <p:nvSpPr>
          <p:cNvPr name="AutoShape 5" id="5"/>
          <p:cNvSpPr/>
          <p:nvPr/>
        </p:nvSpPr>
        <p:spPr>
          <a:xfrm flipV="true">
            <a:off x="1278983" y="4605740"/>
            <a:ext cx="16279353" cy="19050"/>
          </a:xfrm>
          <a:prstGeom prst="line">
            <a:avLst/>
          </a:prstGeom>
          <a:ln cap="flat" w="38100">
            <a:solidFill>
              <a:srgbClr val="534A5E"/>
            </a:solidFill>
            <a:prstDash val="solid"/>
            <a:headEnd type="none" len="sm" w="sm"/>
            <a:tailEnd type="none" len="sm" w="sm"/>
          </a:ln>
        </p:spPr>
      </p:sp>
      <p:sp>
        <p:nvSpPr>
          <p:cNvPr name="AutoShape 6" id="6"/>
          <p:cNvSpPr/>
          <p:nvPr/>
        </p:nvSpPr>
        <p:spPr>
          <a:xfrm flipV="true">
            <a:off x="1278961" y="6520550"/>
            <a:ext cx="16279353" cy="19050"/>
          </a:xfrm>
          <a:prstGeom prst="line">
            <a:avLst/>
          </a:prstGeom>
          <a:ln cap="flat" w="38100">
            <a:solidFill>
              <a:srgbClr val="534A5E"/>
            </a:solidFill>
            <a:prstDash val="solid"/>
            <a:headEnd type="none" len="sm" w="sm"/>
            <a:tailEnd type="none" len="sm" w="sm"/>
          </a:ln>
        </p:spPr>
      </p:sp>
      <p:sp>
        <p:nvSpPr>
          <p:cNvPr name="AutoShape 7" id="7"/>
          <p:cNvSpPr/>
          <p:nvPr/>
        </p:nvSpPr>
        <p:spPr>
          <a:xfrm flipV="true">
            <a:off x="1278938" y="8644666"/>
            <a:ext cx="16279353" cy="19050"/>
          </a:xfrm>
          <a:prstGeom prst="line">
            <a:avLst/>
          </a:prstGeom>
          <a:ln cap="flat" w="38100">
            <a:solidFill>
              <a:srgbClr val="534A5E"/>
            </a:solidFill>
            <a:prstDash val="solid"/>
            <a:headEnd type="none" len="sm" w="sm"/>
            <a:tailEnd type="none" len="sm" w="sm"/>
          </a:ln>
        </p:spPr>
      </p:sp>
      <p:sp>
        <p:nvSpPr>
          <p:cNvPr name="TextBox 8" id="8"/>
          <p:cNvSpPr txBox="true"/>
          <p:nvPr/>
        </p:nvSpPr>
        <p:spPr>
          <a:xfrm rot="0">
            <a:off x="1296932" y="3547442"/>
            <a:ext cx="2573834" cy="438191"/>
          </a:xfrm>
          <a:prstGeom prst="rect">
            <a:avLst/>
          </a:prstGeom>
        </p:spPr>
        <p:txBody>
          <a:bodyPr anchor="t" rtlCol="false" tIns="0" lIns="0" bIns="0" rIns="0">
            <a:spAutoFit/>
          </a:bodyPr>
          <a:lstStyle/>
          <a:p>
            <a:pPr algn="ctr">
              <a:lnSpc>
                <a:spcPts val="3672"/>
              </a:lnSpc>
              <a:spcBef>
                <a:spcPct val="0"/>
              </a:spcBef>
            </a:pPr>
            <a:r>
              <a:rPr lang="en-US" b="true" sz="2623">
                <a:solidFill>
                  <a:srgbClr val="FDFDFD"/>
                </a:solidFill>
                <a:latin typeface="Pragmatica Bold"/>
                <a:ea typeface="Pragmatica Bold"/>
                <a:cs typeface="Pragmatica Bold"/>
                <a:sym typeface="Pragmatica Bold"/>
              </a:rPr>
              <a:t>DISTRIBUTION:</a:t>
            </a:r>
          </a:p>
        </p:txBody>
      </p:sp>
      <p:sp>
        <p:nvSpPr>
          <p:cNvPr name="TextBox 9" id="9"/>
          <p:cNvSpPr txBox="true"/>
          <p:nvPr/>
        </p:nvSpPr>
        <p:spPr>
          <a:xfrm rot="0">
            <a:off x="6826333" y="3453133"/>
            <a:ext cx="5699373" cy="438191"/>
          </a:xfrm>
          <a:prstGeom prst="rect">
            <a:avLst/>
          </a:prstGeom>
        </p:spPr>
        <p:txBody>
          <a:bodyPr anchor="t" rtlCol="false" tIns="0" lIns="0" bIns="0" rIns="0">
            <a:spAutoFit/>
          </a:bodyPr>
          <a:lstStyle/>
          <a:p>
            <a:pPr algn="ctr" marL="566391" indent="-283195" lvl="1">
              <a:lnSpc>
                <a:spcPts val="3672"/>
              </a:lnSpc>
              <a:spcBef>
                <a:spcPct val="0"/>
              </a:spcBef>
              <a:buFont typeface="Arial"/>
              <a:buChar char="•"/>
            </a:pPr>
            <a:r>
              <a:rPr lang="en-US" b="true" sz="2623">
                <a:solidFill>
                  <a:srgbClr val="CEC0CE"/>
                </a:solidFill>
                <a:latin typeface="Pragmatica Bold"/>
                <a:ea typeface="Pragmatica Bold"/>
                <a:cs typeface="Pragmatica Bold"/>
                <a:sym typeface="Pragmatica Bold"/>
              </a:rPr>
              <a:t>OPEN PLAY: 26 SHOTS (86.7%)</a:t>
            </a:r>
          </a:p>
        </p:txBody>
      </p:sp>
      <p:sp>
        <p:nvSpPr>
          <p:cNvPr name="TextBox 10" id="10"/>
          <p:cNvSpPr txBox="true"/>
          <p:nvPr/>
        </p:nvSpPr>
        <p:spPr>
          <a:xfrm rot="0">
            <a:off x="6826333" y="4901015"/>
            <a:ext cx="4199260" cy="1352591"/>
          </a:xfrm>
          <a:prstGeom prst="rect">
            <a:avLst/>
          </a:prstGeom>
        </p:spPr>
        <p:txBody>
          <a:bodyPr anchor="t" rtlCol="false" tIns="0" lIns="0" bIns="0" rIns="0">
            <a:spAutoFit/>
          </a:bodyPr>
          <a:lstStyle/>
          <a:p>
            <a:pPr algn="l" marL="566391" indent="-283195" lvl="1">
              <a:lnSpc>
                <a:spcPts val="3672"/>
              </a:lnSpc>
              <a:buFont typeface="Arial"/>
              <a:buChar char="•"/>
            </a:pPr>
            <a:r>
              <a:rPr lang="en-US" b="true" sz="2623">
                <a:solidFill>
                  <a:srgbClr val="CEC0CE"/>
                </a:solidFill>
                <a:latin typeface="Pragmatica Bold"/>
                <a:ea typeface="Pragmatica Bold"/>
                <a:cs typeface="Pragmatica Bold"/>
                <a:sym typeface="Pragmatica Bold"/>
              </a:rPr>
              <a:t>TOTAL XG: 2.547</a:t>
            </a:r>
          </a:p>
          <a:p>
            <a:pPr algn="l" marL="566391" indent="-283195" lvl="1">
              <a:lnSpc>
                <a:spcPts val="3672"/>
              </a:lnSpc>
              <a:buFont typeface="Arial"/>
              <a:buChar char="•"/>
            </a:pPr>
            <a:r>
              <a:rPr lang="en-US" b="true" sz="2623">
                <a:solidFill>
                  <a:srgbClr val="CEC0CE"/>
                </a:solidFill>
                <a:latin typeface="Pragmatica Bold"/>
                <a:ea typeface="Pragmatica Bold"/>
                <a:cs typeface="Pragmatica Bold"/>
                <a:sym typeface="Pragmatica Bold"/>
              </a:rPr>
              <a:t>Open Play xG: 2.063</a:t>
            </a:r>
          </a:p>
          <a:p>
            <a:pPr algn="l" marL="566391" indent="-283195" lvl="1">
              <a:lnSpc>
                <a:spcPts val="3672"/>
              </a:lnSpc>
              <a:buFont typeface="Arial"/>
              <a:buChar char="•"/>
            </a:pPr>
            <a:r>
              <a:rPr lang="en-US" b="true" sz="2623">
                <a:solidFill>
                  <a:srgbClr val="CEC0CE"/>
                </a:solidFill>
                <a:latin typeface="Pragmatica Bold"/>
                <a:ea typeface="Pragmatica Bold"/>
                <a:cs typeface="Pragmatica Bold"/>
                <a:sym typeface="Pragmatica Bold"/>
              </a:rPr>
              <a:t>SET PIECE XG: 0.484</a:t>
            </a:r>
          </a:p>
        </p:txBody>
      </p:sp>
      <p:sp>
        <p:nvSpPr>
          <p:cNvPr name="TextBox 11" id="11"/>
          <p:cNvSpPr txBox="true"/>
          <p:nvPr/>
        </p:nvSpPr>
        <p:spPr>
          <a:xfrm rot="0">
            <a:off x="1296932" y="4872685"/>
            <a:ext cx="4028331" cy="895391"/>
          </a:xfrm>
          <a:prstGeom prst="rect">
            <a:avLst/>
          </a:prstGeom>
        </p:spPr>
        <p:txBody>
          <a:bodyPr anchor="t" rtlCol="false" tIns="0" lIns="0" bIns="0" rIns="0">
            <a:spAutoFit/>
          </a:bodyPr>
          <a:lstStyle/>
          <a:p>
            <a:pPr algn="ctr">
              <a:lnSpc>
                <a:spcPts val="3672"/>
              </a:lnSpc>
              <a:spcBef>
                <a:spcPct val="0"/>
              </a:spcBef>
            </a:pPr>
            <a:r>
              <a:rPr lang="en-US" b="true" sz="2623">
                <a:solidFill>
                  <a:srgbClr val="FFFFFF"/>
                </a:solidFill>
                <a:latin typeface="Pragmatica Bold"/>
                <a:ea typeface="Pragmatica Bold"/>
                <a:cs typeface="Pragmatica Bold"/>
                <a:sym typeface="Pragmatica Bold"/>
              </a:rPr>
              <a:t>EX</a:t>
            </a:r>
            <a:r>
              <a:rPr lang="en-US" b="true" sz="2623">
                <a:solidFill>
                  <a:srgbClr val="FFFFFF"/>
                </a:solidFill>
                <a:latin typeface="Pragmatica Bold"/>
                <a:ea typeface="Pragmatica Bold"/>
                <a:cs typeface="Pragmatica Bold"/>
                <a:sym typeface="Pragmatica Bold"/>
              </a:rPr>
              <a:t>PECTED GOALS (XG):</a:t>
            </a:r>
          </a:p>
          <a:p>
            <a:pPr algn="ctr">
              <a:lnSpc>
                <a:spcPts val="3672"/>
              </a:lnSpc>
              <a:spcBef>
                <a:spcPct val="0"/>
              </a:spcBef>
            </a:pPr>
          </a:p>
        </p:txBody>
      </p:sp>
      <p:sp>
        <p:nvSpPr>
          <p:cNvPr name="TextBox 12" id="12"/>
          <p:cNvSpPr txBox="true"/>
          <p:nvPr/>
        </p:nvSpPr>
        <p:spPr>
          <a:xfrm rot="0">
            <a:off x="1296932" y="6996800"/>
            <a:ext cx="4745906" cy="895391"/>
          </a:xfrm>
          <a:prstGeom prst="rect">
            <a:avLst/>
          </a:prstGeom>
        </p:spPr>
        <p:txBody>
          <a:bodyPr anchor="t" rtlCol="false" tIns="0" lIns="0" bIns="0" rIns="0">
            <a:spAutoFit/>
          </a:bodyPr>
          <a:lstStyle/>
          <a:p>
            <a:pPr algn="ctr">
              <a:lnSpc>
                <a:spcPts val="3672"/>
              </a:lnSpc>
              <a:spcBef>
                <a:spcPct val="0"/>
              </a:spcBef>
            </a:pPr>
            <a:r>
              <a:rPr lang="en-US" b="true" sz="2623">
                <a:solidFill>
                  <a:srgbClr val="FFFFFF"/>
                </a:solidFill>
                <a:latin typeface="Pragmatica Bold"/>
                <a:ea typeface="Pragmatica Bold"/>
                <a:cs typeface="Pragmatica Bold"/>
                <a:sym typeface="Pragmatica Bold"/>
              </a:rPr>
              <a:t>EFFICIENCY</a:t>
            </a:r>
            <a:r>
              <a:rPr lang="en-US" b="true" sz="2623">
                <a:solidFill>
                  <a:srgbClr val="FFFFFF"/>
                </a:solidFill>
                <a:latin typeface="Pragmatica Bold"/>
                <a:ea typeface="Pragmatica Bold"/>
                <a:cs typeface="Pragmatica Bold"/>
                <a:sym typeface="Pragmatica Bold"/>
              </a:rPr>
              <a:t> (XG PER SHOT):</a:t>
            </a:r>
          </a:p>
          <a:p>
            <a:pPr algn="ctr">
              <a:lnSpc>
                <a:spcPts val="3672"/>
              </a:lnSpc>
              <a:spcBef>
                <a:spcPct val="0"/>
              </a:spcBef>
            </a:pPr>
          </a:p>
        </p:txBody>
      </p:sp>
      <p:sp>
        <p:nvSpPr>
          <p:cNvPr name="TextBox 13" id="13"/>
          <p:cNvSpPr txBox="true"/>
          <p:nvPr/>
        </p:nvSpPr>
        <p:spPr>
          <a:xfrm rot="0">
            <a:off x="6826333" y="3996099"/>
            <a:ext cx="5383262" cy="438191"/>
          </a:xfrm>
          <a:prstGeom prst="rect">
            <a:avLst/>
          </a:prstGeom>
        </p:spPr>
        <p:txBody>
          <a:bodyPr anchor="t" rtlCol="false" tIns="0" lIns="0" bIns="0" rIns="0">
            <a:spAutoFit/>
          </a:bodyPr>
          <a:lstStyle/>
          <a:p>
            <a:pPr algn="ctr" marL="566391" indent="-283195" lvl="1">
              <a:lnSpc>
                <a:spcPts val="3672"/>
              </a:lnSpc>
              <a:spcBef>
                <a:spcPct val="0"/>
              </a:spcBef>
              <a:buFont typeface="Arial"/>
              <a:buChar char="•"/>
            </a:pPr>
            <a:r>
              <a:rPr lang="en-US" b="true" sz="2623">
                <a:solidFill>
                  <a:srgbClr val="CEC0CE"/>
                </a:solidFill>
                <a:latin typeface="Pragmatica Bold"/>
                <a:ea typeface="Pragmatica Bold"/>
                <a:cs typeface="Pragmatica Bold"/>
                <a:sym typeface="Pragmatica Bold"/>
              </a:rPr>
              <a:t>SET PIECE: 4 SHOTS (13.3%)</a:t>
            </a:r>
          </a:p>
        </p:txBody>
      </p:sp>
      <p:sp>
        <p:nvSpPr>
          <p:cNvPr name="TextBox 14" id="14"/>
          <p:cNvSpPr txBox="true"/>
          <p:nvPr/>
        </p:nvSpPr>
        <p:spPr>
          <a:xfrm rot="0">
            <a:off x="1296932" y="8911366"/>
            <a:ext cx="2513186" cy="438191"/>
          </a:xfrm>
          <a:prstGeom prst="rect">
            <a:avLst/>
          </a:prstGeom>
        </p:spPr>
        <p:txBody>
          <a:bodyPr anchor="t" rtlCol="false" tIns="0" lIns="0" bIns="0" rIns="0">
            <a:spAutoFit/>
          </a:bodyPr>
          <a:lstStyle/>
          <a:p>
            <a:pPr algn="ctr">
              <a:lnSpc>
                <a:spcPts val="3672"/>
              </a:lnSpc>
              <a:spcBef>
                <a:spcPct val="0"/>
              </a:spcBef>
            </a:pPr>
            <a:r>
              <a:rPr lang="en-US" b="true" sz="2623">
                <a:solidFill>
                  <a:srgbClr val="FDFDFD"/>
                </a:solidFill>
                <a:latin typeface="Pragmatica Bold"/>
                <a:ea typeface="Pragmatica Bold"/>
                <a:cs typeface="Pragmatica Bold"/>
                <a:sym typeface="Pragmatica Bold"/>
              </a:rPr>
              <a:t>KEY</a:t>
            </a:r>
            <a:r>
              <a:rPr lang="en-US" b="true" sz="2623">
                <a:solidFill>
                  <a:srgbClr val="FDFDFD"/>
                </a:solidFill>
                <a:latin typeface="Pragmatica Bold"/>
                <a:ea typeface="Pragmatica Bold"/>
                <a:cs typeface="Pragmatica Bold"/>
                <a:sym typeface="Pragmatica Bold"/>
              </a:rPr>
              <a:t> INSIGHTS:</a:t>
            </a:r>
          </a:p>
        </p:txBody>
      </p:sp>
      <p:sp>
        <p:nvSpPr>
          <p:cNvPr name="TextBox 15" id="15"/>
          <p:cNvSpPr txBox="true"/>
          <p:nvPr/>
        </p:nvSpPr>
        <p:spPr>
          <a:xfrm rot="0">
            <a:off x="6826333" y="6996800"/>
            <a:ext cx="9780984" cy="1352591"/>
          </a:xfrm>
          <a:prstGeom prst="rect">
            <a:avLst/>
          </a:prstGeom>
        </p:spPr>
        <p:txBody>
          <a:bodyPr anchor="t" rtlCol="false" tIns="0" lIns="0" bIns="0" rIns="0">
            <a:spAutoFit/>
          </a:bodyPr>
          <a:lstStyle/>
          <a:p>
            <a:pPr algn="l">
              <a:lnSpc>
                <a:spcPts val="3672"/>
              </a:lnSpc>
              <a:spcBef>
                <a:spcPct val="0"/>
              </a:spcBef>
            </a:pPr>
            <a:r>
              <a:rPr lang="en-US" b="true" sz="2623">
                <a:solidFill>
                  <a:srgbClr val="CEC0CE"/>
                </a:solidFill>
                <a:latin typeface="Pragmatica Bold"/>
                <a:ea typeface="Pragmatica Bold"/>
                <a:cs typeface="Pragmatica Bold"/>
                <a:sym typeface="Pragmatica Bold"/>
              </a:rPr>
              <a:t>   • SHOT DIFFERENCE: 22 MORE SHOTS FROM OPEN PLAY</a:t>
            </a:r>
          </a:p>
          <a:p>
            <a:pPr algn="l">
              <a:lnSpc>
                <a:spcPts val="3672"/>
              </a:lnSpc>
              <a:spcBef>
                <a:spcPct val="0"/>
              </a:spcBef>
            </a:pPr>
            <a:r>
              <a:rPr lang="en-US" b="true" sz="2623">
                <a:solidFill>
                  <a:srgbClr val="CEC0CE"/>
                </a:solidFill>
                <a:latin typeface="Pragmatica Bold"/>
                <a:ea typeface="Pragmatica Bold"/>
                <a:cs typeface="Pragmatica Bold"/>
                <a:sym typeface="Pragmatica Bold"/>
              </a:rPr>
              <a:t>   • XG DIFFERENCE: 1.579 MORE XG FROM OPEN PLAY</a:t>
            </a:r>
          </a:p>
          <a:p>
            <a:pPr algn="l">
              <a:lnSpc>
                <a:spcPts val="3672"/>
              </a:lnSpc>
              <a:spcBef>
                <a:spcPct val="0"/>
              </a:spcBef>
            </a:pPr>
            <a:r>
              <a:rPr lang="en-US" b="true" sz="2623">
                <a:solidFill>
                  <a:srgbClr val="CEC0CE"/>
                </a:solidFill>
                <a:latin typeface="Pragmatica Bold"/>
                <a:ea typeface="Pragmatica Bold"/>
                <a:cs typeface="Pragmatica Bold"/>
                <a:sym typeface="Pragmatica Bold"/>
              </a:rPr>
              <a:t>   • EFFICIENCY DIFFERENCE: -0.042 XG/SHOT</a:t>
            </a:r>
          </a:p>
        </p:txBody>
      </p:sp>
      <p:sp>
        <p:nvSpPr>
          <p:cNvPr name="TextBox 16" id="16"/>
          <p:cNvSpPr txBox="true"/>
          <p:nvPr/>
        </p:nvSpPr>
        <p:spPr>
          <a:xfrm rot="0">
            <a:off x="6826333" y="8911366"/>
            <a:ext cx="11147152" cy="1352591"/>
          </a:xfrm>
          <a:prstGeom prst="rect">
            <a:avLst/>
          </a:prstGeom>
        </p:spPr>
        <p:txBody>
          <a:bodyPr anchor="t" rtlCol="false" tIns="0" lIns="0" bIns="0" rIns="0">
            <a:spAutoFit/>
          </a:bodyPr>
          <a:lstStyle/>
          <a:p>
            <a:pPr algn="l">
              <a:lnSpc>
                <a:spcPts val="3672"/>
              </a:lnSpc>
              <a:spcBef>
                <a:spcPct val="0"/>
              </a:spcBef>
            </a:pPr>
            <a:r>
              <a:rPr lang="en-US" b="true" sz="2623">
                <a:solidFill>
                  <a:srgbClr val="CEC0CE"/>
                </a:solidFill>
                <a:latin typeface="Pragmatica Bold"/>
                <a:ea typeface="Pragmatica Bold"/>
                <a:cs typeface="Pragmatica Bold"/>
                <a:sym typeface="Pragmatica Bold"/>
              </a:rPr>
              <a:t>   → SET PIECE SHOTS ARE MORE EFFICIENT THAN OPEN PLAY</a:t>
            </a:r>
          </a:p>
          <a:p>
            <a:pPr algn="l">
              <a:lnSpc>
                <a:spcPts val="3672"/>
              </a:lnSpc>
              <a:spcBef>
                <a:spcPct val="0"/>
              </a:spcBef>
            </a:pPr>
            <a:r>
              <a:rPr lang="en-US" b="true" sz="2623">
                <a:solidFill>
                  <a:srgbClr val="CEC0CE"/>
                </a:solidFill>
                <a:latin typeface="Pragmatica Bold"/>
                <a:ea typeface="Pragmatica Bold"/>
                <a:cs typeface="Pragmatica Bold"/>
                <a:sym typeface="Pragmatica Bold"/>
              </a:rPr>
              <a:t>   → TEAM HEAVILY RELIES ON OPEN PLAY FOR CREATING CHANCES</a:t>
            </a:r>
          </a:p>
          <a:p>
            <a:pPr algn="l">
              <a:lnSpc>
                <a:spcPts val="3672"/>
              </a:lnSpc>
              <a:spcBef>
                <a:spcPct val="0"/>
              </a:spcBef>
            </a:pPr>
            <a:r>
              <a:rPr lang="en-US" b="true" sz="2623">
                <a:solidFill>
                  <a:srgbClr val="CEC0CE"/>
                </a:solidFill>
                <a:latin typeface="Pragmatica Bold"/>
                <a:ea typeface="Pragmatica Bold"/>
                <a:cs typeface="Pragmatica Bold"/>
                <a:sym typeface="Pragmatica Bold"/>
              </a:rPr>
              <a:t>   → 86.7% OF ALL SHOTS COME FROM OPEN PLAY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17560751" y="0"/>
            <a:ext cx="727249" cy="10287000"/>
            <a:chOff x="0" y="0"/>
            <a:chExt cx="191539" cy="2709333"/>
          </a:xfrm>
        </p:grpSpPr>
        <p:sp>
          <p:nvSpPr>
            <p:cNvPr name="Freeform 3" id="3"/>
            <p:cNvSpPr/>
            <p:nvPr/>
          </p:nvSpPr>
          <p:spPr>
            <a:xfrm flipH="false" flipV="false" rot="0">
              <a:off x="0" y="0"/>
              <a:ext cx="191539" cy="2709333"/>
            </a:xfrm>
            <a:custGeom>
              <a:avLst/>
              <a:gdLst/>
              <a:ahLst/>
              <a:cxnLst/>
              <a:rect r="r" b="b" t="t" l="l"/>
              <a:pathLst>
                <a:path h="2709333" w="191539">
                  <a:moveTo>
                    <a:pt x="0" y="0"/>
                  </a:moveTo>
                  <a:lnTo>
                    <a:pt x="191539" y="0"/>
                  </a:lnTo>
                  <a:lnTo>
                    <a:pt x="191539" y="2709333"/>
                  </a:lnTo>
                  <a:lnTo>
                    <a:pt x="0" y="2709333"/>
                  </a:lnTo>
                  <a:close/>
                </a:path>
              </a:pathLst>
            </a:custGeom>
            <a:solidFill>
              <a:srgbClr val="FDFDFD"/>
            </a:solidFill>
          </p:spPr>
        </p:sp>
        <p:sp>
          <p:nvSpPr>
            <p:cNvPr name="TextBox 4" id="4"/>
            <p:cNvSpPr txBox="true"/>
            <p:nvPr/>
          </p:nvSpPr>
          <p:spPr>
            <a:xfrm>
              <a:off x="0" y="-57150"/>
              <a:ext cx="191539"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6237027" y="920800"/>
            <a:ext cx="10749318" cy="7081366"/>
          </a:xfrm>
          <a:custGeom>
            <a:avLst/>
            <a:gdLst/>
            <a:ahLst/>
            <a:cxnLst/>
            <a:rect r="r" b="b" t="t" l="l"/>
            <a:pathLst>
              <a:path h="7081366" w="10749318">
                <a:moveTo>
                  <a:pt x="0" y="0"/>
                </a:moveTo>
                <a:lnTo>
                  <a:pt x="10749318" y="0"/>
                </a:lnTo>
                <a:lnTo>
                  <a:pt x="10749318" y="7081366"/>
                </a:lnTo>
                <a:lnTo>
                  <a:pt x="0" y="7081366"/>
                </a:lnTo>
                <a:lnTo>
                  <a:pt x="0" y="0"/>
                </a:lnTo>
                <a:close/>
              </a:path>
            </a:pathLst>
          </a:custGeom>
          <a:blipFill>
            <a:blip r:embed="rId2"/>
            <a:stretch>
              <a:fillRect l="0" t="-5517" r="0" b="0"/>
            </a:stretch>
          </a:blipFill>
        </p:spPr>
      </p:sp>
      <p:sp>
        <p:nvSpPr>
          <p:cNvPr name="TextBox 6" id="6"/>
          <p:cNvSpPr txBox="true"/>
          <p:nvPr/>
        </p:nvSpPr>
        <p:spPr>
          <a:xfrm rot="0">
            <a:off x="783771" y="2634318"/>
            <a:ext cx="6761106" cy="3720695"/>
          </a:xfrm>
          <a:prstGeom prst="rect">
            <a:avLst/>
          </a:prstGeom>
        </p:spPr>
        <p:txBody>
          <a:bodyPr anchor="t" rtlCol="false" tIns="0" lIns="0" bIns="0" rIns="0">
            <a:spAutoFit/>
          </a:bodyPr>
          <a:lstStyle/>
          <a:p>
            <a:pPr algn="l">
              <a:lnSpc>
                <a:spcPts val="5821"/>
              </a:lnSpc>
            </a:pPr>
            <a:r>
              <a:rPr lang="en-US" b="true" sz="6327" spc="-537">
                <a:solidFill>
                  <a:srgbClr val="787F12"/>
                </a:solidFill>
                <a:latin typeface="Pragmatica Bold"/>
                <a:ea typeface="Pragmatica Bold"/>
                <a:cs typeface="Pragmatica Bold"/>
                <a:sym typeface="Pragmatica Bold"/>
              </a:rPr>
              <a:t>WHICH </a:t>
            </a:r>
          </a:p>
          <a:p>
            <a:pPr algn="l">
              <a:lnSpc>
                <a:spcPts val="5821"/>
              </a:lnSpc>
            </a:pPr>
            <a:r>
              <a:rPr lang="en-US" b="true" sz="6327" spc="-537">
                <a:solidFill>
                  <a:srgbClr val="787F12"/>
                </a:solidFill>
                <a:latin typeface="Pragmatica Bold"/>
                <a:ea typeface="Pragmatica Bold"/>
                <a:cs typeface="Pragmatica Bold"/>
                <a:sym typeface="Pragmatica Bold"/>
              </a:rPr>
              <a:t>PLAYERS OUTPERFORM THEIR </a:t>
            </a:r>
          </a:p>
          <a:p>
            <a:pPr algn="l">
              <a:lnSpc>
                <a:spcPts val="5821"/>
              </a:lnSpc>
            </a:pPr>
            <a:r>
              <a:rPr lang="en-US" b="true" sz="6327" spc="-537">
                <a:solidFill>
                  <a:srgbClr val="787F12"/>
                </a:solidFill>
                <a:latin typeface="Pragmatica Bold"/>
                <a:ea typeface="Pragmatica Bold"/>
                <a:cs typeface="Pragmatica Bold"/>
                <a:sym typeface="Pragmatica Bold"/>
              </a:rPr>
              <a:t>CHANCES?</a:t>
            </a:r>
          </a:p>
        </p:txBody>
      </p:sp>
      <p:sp>
        <p:nvSpPr>
          <p:cNvPr name="TextBox 7" id="7"/>
          <p:cNvSpPr txBox="true"/>
          <p:nvPr/>
        </p:nvSpPr>
        <p:spPr>
          <a:xfrm rot="5400000">
            <a:off x="13882341" y="4885661"/>
            <a:ext cx="8207435" cy="537843"/>
          </a:xfrm>
          <a:prstGeom prst="rect">
            <a:avLst/>
          </a:prstGeom>
        </p:spPr>
        <p:txBody>
          <a:bodyPr anchor="t" rtlCol="false" tIns="0" lIns="0" bIns="0" rIns="0">
            <a:spAutoFit/>
          </a:bodyPr>
          <a:lstStyle/>
          <a:p>
            <a:pPr algn="ctr">
              <a:lnSpc>
                <a:spcPts val="4480"/>
              </a:lnSpc>
            </a:pPr>
            <a:r>
              <a:rPr lang="en-US" b="true" sz="3200" spc="-438">
                <a:solidFill>
                  <a:srgbClr val="000000"/>
                </a:solidFill>
                <a:latin typeface="Stavok Grotesque Bold"/>
                <a:ea typeface="Stavok Grotesque Bold"/>
                <a:cs typeface="Stavok Grotesque Bold"/>
                <a:sym typeface="Stavok Grotesque Bold"/>
              </a:rPr>
              <a:t>FINISHING    PE</a:t>
            </a:r>
            <a:r>
              <a:rPr lang="en-US" b="true" sz="3200" spc="-438">
                <a:solidFill>
                  <a:srgbClr val="000000"/>
                </a:solidFill>
                <a:latin typeface="Stavok Grotesque Bold"/>
                <a:ea typeface="Stavok Grotesque Bold"/>
                <a:cs typeface="Stavok Grotesque Bold"/>
                <a:sym typeface="Stavok Grotesque Bold"/>
              </a:rPr>
              <a:t>RFORMANCE    SCATTER</a:t>
            </a:r>
          </a:p>
        </p:txBody>
      </p:sp>
      <p:sp>
        <p:nvSpPr>
          <p:cNvPr name="TextBox 8" id="8"/>
          <p:cNvSpPr txBox="true"/>
          <p:nvPr/>
        </p:nvSpPr>
        <p:spPr>
          <a:xfrm rot="0">
            <a:off x="783771" y="8292271"/>
            <a:ext cx="16475529" cy="1359535"/>
          </a:xfrm>
          <a:prstGeom prst="rect">
            <a:avLst/>
          </a:prstGeom>
        </p:spPr>
        <p:txBody>
          <a:bodyPr anchor="t" rtlCol="false" tIns="0" lIns="0" bIns="0" rIns="0">
            <a:spAutoFit/>
          </a:bodyPr>
          <a:lstStyle/>
          <a:p>
            <a:pPr algn="just">
              <a:lnSpc>
                <a:spcPts val="2239"/>
              </a:lnSpc>
            </a:pPr>
            <a:r>
              <a:rPr lang="en-US" b="true" sz="1599">
                <a:solidFill>
                  <a:srgbClr val="CEC0CE"/>
                </a:solidFill>
                <a:latin typeface="Garet Bold"/>
                <a:ea typeface="Garet Bold"/>
                <a:cs typeface="Garet Bold"/>
                <a:sym typeface="Garet Bold"/>
              </a:rPr>
              <a:t>IN</a:t>
            </a:r>
            <a:r>
              <a:rPr lang="en-US" b="true" sz="1599">
                <a:solidFill>
                  <a:srgbClr val="CEC0CE"/>
                </a:solidFill>
                <a:latin typeface="Garet Bold"/>
                <a:ea typeface="Garet Bold"/>
                <a:cs typeface="Garet Bold"/>
                <a:sym typeface="Garet Bold"/>
              </a:rPr>
              <a:t> THE MATCH, TWO PLAYERS DELIVERED STANDOUT PERFORMANCES: BENJAMIN ŠEŠKO OF MANCHESTER UNITED, WHO DEMONSTRATED INTELLIGENT MOVEMENT AND IMPACTFUL CONTRIBUTIONS, AND JADON ANTHONY, WHO WAS ALSO INFLUENTIAL IN THE ATTACKING PHASES.</a:t>
            </a:r>
          </a:p>
          <a:p>
            <a:pPr algn="just">
              <a:lnSpc>
                <a:spcPts val="2239"/>
              </a:lnSpc>
            </a:pPr>
            <a:r>
              <a:rPr lang="en-US" b="true" sz="1599">
                <a:solidFill>
                  <a:srgbClr val="CEC0CE"/>
                </a:solidFill>
                <a:latin typeface="Garet Bold"/>
                <a:ea typeface="Garet Bold"/>
                <a:cs typeface="Garet Bold"/>
                <a:sym typeface="Garet Bold"/>
              </a:rPr>
              <a:t>ON THE OTHER HAND, NO BURNLEY PLAYER WAS ABLE TO PERFORM EFFECTIVELY ENOUGH TO CREATE A NOTABLE EXPECTED GOAL (XG) THREAT THROUGHOUT THE GAME, HIGHLIGHTING THEIR LACK OF OFFENSIVE IMPACT IN THE FINAL THIRD.</a:t>
            </a:r>
          </a:p>
          <a:p>
            <a:pPr algn="just">
              <a:lnSpc>
                <a:spcPts val="223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0" y="-468905"/>
            <a:ext cx="1254410" cy="10797947"/>
            <a:chOff x="0" y="0"/>
            <a:chExt cx="330379" cy="2843904"/>
          </a:xfrm>
        </p:grpSpPr>
        <p:sp>
          <p:nvSpPr>
            <p:cNvPr name="Freeform 3" id="3"/>
            <p:cNvSpPr/>
            <p:nvPr/>
          </p:nvSpPr>
          <p:spPr>
            <a:xfrm flipH="false" flipV="false" rot="0">
              <a:off x="0" y="0"/>
              <a:ext cx="330379" cy="2843904"/>
            </a:xfrm>
            <a:custGeom>
              <a:avLst/>
              <a:gdLst/>
              <a:ahLst/>
              <a:cxnLst/>
              <a:rect r="r" b="b" t="t" l="l"/>
              <a:pathLst>
                <a:path h="2843904" w="330379">
                  <a:moveTo>
                    <a:pt x="0" y="0"/>
                  </a:moveTo>
                  <a:lnTo>
                    <a:pt x="330379" y="0"/>
                  </a:lnTo>
                  <a:lnTo>
                    <a:pt x="330379" y="2843904"/>
                  </a:lnTo>
                  <a:lnTo>
                    <a:pt x="0" y="2843904"/>
                  </a:lnTo>
                  <a:close/>
                </a:path>
              </a:pathLst>
            </a:custGeom>
            <a:solidFill>
              <a:srgbClr val="A7A7A7"/>
            </a:solidFill>
          </p:spPr>
        </p:sp>
        <p:sp>
          <p:nvSpPr>
            <p:cNvPr name="TextBox 4" id="4"/>
            <p:cNvSpPr txBox="true"/>
            <p:nvPr/>
          </p:nvSpPr>
          <p:spPr>
            <a:xfrm>
              <a:off x="0" y="-57150"/>
              <a:ext cx="330379" cy="2901054"/>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1254410" y="0"/>
            <a:ext cx="15572477" cy="10329042"/>
          </a:xfrm>
          <a:custGeom>
            <a:avLst/>
            <a:gdLst/>
            <a:ahLst/>
            <a:cxnLst/>
            <a:rect r="r" b="b" t="t" l="l"/>
            <a:pathLst>
              <a:path h="10329042" w="15572477">
                <a:moveTo>
                  <a:pt x="0" y="0"/>
                </a:moveTo>
                <a:lnTo>
                  <a:pt x="15572477" y="0"/>
                </a:lnTo>
                <a:lnTo>
                  <a:pt x="15572477" y="10329042"/>
                </a:lnTo>
                <a:lnTo>
                  <a:pt x="0" y="10329042"/>
                </a:lnTo>
                <a:lnTo>
                  <a:pt x="0" y="0"/>
                </a:lnTo>
                <a:close/>
              </a:path>
            </a:pathLst>
          </a:custGeom>
          <a:blipFill>
            <a:blip r:embed="rId2"/>
            <a:stretch>
              <a:fillRect l="0" t="0" r="0" b="0"/>
            </a:stretch>
          </a:blipFill>
        </p:spPr>
      </p:sp>
      <p:grpSp>
        <p:nvGrpSpPr>
          <p:cNvPr name="Group 6" id="6"/>
          <p:cNvGrpSpPr/>
          <p:nvPr/>
        </p:nvGrpSpPr>
        <p:grpSpPr>
          <a:xfrm rot="0">
            <a:off x="16826887" y="-234453"/>
            <a:ext cx="1461113" cy="10797947"/>
            <a:chOff x="0" y="0"/>
            <a:chExt cx="384820" cy="2843904"/>
          </a:xfrm>
        </p:grpSpPr>
        <p:sp>
          <p:nvSpPr>
            <p:cNvPr name="Freeform 7" id="7"/>
            <p:cNvSpPr/>
            <p:nvPr/>
          </p:nvSpPr>
          <p:spPr>
            <a:xfrm flipH="false" flipV="false" rot="0">
              <a:off x="0" y="0"/>
              <a:ext cx="384820" cy="2843904"/>
            </a:xfrm>
            <a:custGeom>
              <a:avLst/>
              <a:gdLst/>
              <a:ahLst/>
              <a:cxnLst/>
              <a:rect r="r" b="b" t="t" l="l"/>
              <a:pathLst>
                <a:path h="2843904" w="384820">
                  <a:moveTo>
                    <a:pt x="0" y="0"/>
                  </a:moveTo>
                  <a:lnTo>
                    <a:pt x="384820" y="0"/>
                  </a:lnTo>
                  <a:lnTo>
                    <a:pt x="384820" y="2843904"/>
                  </a:lnTo>
                  <a:lnTo>
                    <a:pt x="0" y="2843904"/>
                  </a:lnTo>
                  <a:close/>
                </a:path>
              </a:pathLst>
            </a:custGeom>
            <a:solidFill>
              <a:srgbClr val="A7A7A7"/>
            </a:solidFill>
          </p:spPr>
        </p:sp>
        <p:sp>
          <p:nvSpPr>
            <p:cNvPr name="TextBox 8" id="8"/>
            <p:cNvSpPr txBox="true"/>
            <p:nvPr/>
          </p:nvSpPr>
          <p:spPr>
            <a:xfrm>
              <a:off x="0" y="-57150"/>
              <a:ext cx="384820" cy="2901054"/>
            </a:xfrm>
            <a:prstGeom prst="rect">
              <a:avLst/>
            </a:prstGeom>
          </p:spPr>
          <p:txBody>
            <a:bodyPr anchor="ctr" rtlCol="false" tIns="50800" lIns="50800" bIns="50800" rIns="50800"/>
            <a:lstStyle/>
            <a:p>
              <a:pPr algn="ctr">
                <a:lnSpc>
                  <a:spcPts val="3360"/>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0" y="0"/>
            <a:ext cx="1028700" cy="10287000"/>
            <a:chOff x="0" y="0"/>
            <a:chExt cx="270933" cy="2709333"/>
          </a:xfrm>
        </p:grpSpPr>
        <p:sp>
          <p:nvSpPr>
            <p:cNvPr name="Freeform 3" id="3"/>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solidFill>
              <a:srgbClr val="2B2B2B"/>
            </a:solidFill>
          </p:spPr>
        </p:sp>
        <p:sp>
          <p:nvSpPr>
            <p:cNvPr name="TextBox 4" id="4"/>
            <p:cNvSpPr txBox="true"/>
            <p:nvPr/>
          </p:nvSpPr>
          <p:spPr>
            <a:xfrm>
              <a:off x="0" y="-57150"/>
              <a:ext cx="270933"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3489594" y="2751399"/>
            <a:ext cx="11832862" cy="7330840"/>
          </a:xfrm>
          <a:custGeom>
            <a:avLst/>
            <a:gdLst/>
            <a:ahLst/>
            <a:cxnLst/>
            <a:rect r="r" b="b" t="t" l="l"/>
            <a:pathLst>
              <a:path h="7330840" w="11832862">
                <a:moveTo>
                  <a:pt x="0" y="0"/>
                </a:moveTo>
                <a:lnTo>
                  <a:pt x="11832862" y="0"/>
                </a:lnTo>
                <a:lnTo>
                  <a:pt x="11832862" y="7330840"/>
                </a:lnTo>
                <a:lnTo>
                  <a:pt x="0" y="7330840"/>
                </a:lnTo>
                <a:lnTo>
                  <a:pt x="0" y="0"/>
                </a:lnTo>
                <a:close/>
              </a:path>
            </a:pathLst>
          </a:custGeom>
          <a:blipFill>
            <a:blip r:embed="rId2"/>
            <a:stretch>
              <a:fillRect l="0" t="-4589" r="0" b="0"/>
            </a:stretch>
          </a:blipFill>
        </p:spPr>
      </p:sp>
      <p:sp>
        <p:nvSpPr>
          <p:cNvPr name="TextBox 6" id="6"/>
          <p:cNvSpPr txBox="true"/>
          <p:nvPr/>
        </p:nvSpPr>
        <p:spPr>
          <a:xfrm rot="5400000">
            <a:off x="-3596989" y="4647853"/>
            <a:ext cx="8207435" cy="1013458"/>
          </a:xfrm>
          <a:prstGeom prst="rect">
            <a:avLst/>
          </a:prstGeom>
        </p:spPr>
        <p:txBody>
          <a:bodyPr anchor="t" rtlCol="false" tIns="0" lIns="0" bIns="0" rIns="0">
            <a:spAutoFit/>
          </a:bodyPr>
          <a:lstStyle/>
          <a:p>
            <a:pPr algn="ctr">
              <a:lnSpc>
                <a:spcPts val="5880"/>
              </a:lnSpc>
            </a:pPr>
            <a:r>
              <a:rPr lang="en-US" b="true" sz="4200" spc="-575">
                <a:solidFill>
                  <a:srgbClr val="EEEEEE"/>
                </a:solidFill>
                <a:latin typeface="Stavok Grotesque Bold"/>
                <a:ea typeface="Stavok Grotesque Bold"/>
                <a:cs typeface="Stavok Grotesque Bold"/>
                <a:sym typeface="Stavok Grotesque Bold"/>
              </a:rPr>
              <a:t>OPEN PLAY  VS    SET-PIECE</a:t>
            </a:r>
          </a:p>
          <a:p>
            <a:pPr algn="ctr">
              <a:lnSpc>
                <a:spcPts val="2100"/>
              </a:lnSpc>
            </a:pPr>
          </a:p>
        </p:txBody>
      </p:sp>
      <p:sp>
        <p:nvSpPr>
          <p:cNvPr name="TextBox 7" id="7"/>
          <p:cNvSpPr txBox="true"/>
          <p:nvPr/>
        </p:nvSpPr>
        <p:spPr>
          <a:xfrm rot="0">
            <a:off x="6110505" y="592772"/>
            <a:ext cx="6066990" cy="2299971"/>
          </a:xfrm>
          <a:prstGeom prst="rect">
            <a:avLst/>
          </a:prstGeom>
        </p:spPr>
        <p:txBody>
          <a:bodyPr anchor="t" rtlCol="false" tIns="0" lIns="0" bIns="0" rIns="0">
            <a:spAutoFit/>
          </a:bodyPr>
          <a:lstStyle/>
          <a:p>
            <a:pPr algn="ctr">
              <a:lnSpc>
                <a:spcPts val="8740"/>
              </a:lnSpc>
            </a:pPr>
            <a:r>
              <a:rPr lang="en-US" b="true" sz="9500" spc="-807">
                <a:solidFill>
                  <a:srgbClr val="9A887F"/>
                </a:solidFill>
                <a:latin typeface="Pragmatica Bold"/>
                <a:ea typeface="Pragmatica Bold"/>
                <a:cs typeface="Pragmatica Bold"/>
                <a:sym typeface="Pragmatica Bold"/>
              </a:rPr>
              <a:t>UNITED GAMEPLAY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028700" cy="10287000"/>
            <a:chOff x="0" y="0"/>
            <a:chExt cx="270933" cy="2709333"/>
          </a:xfrm>
        </p:grpSpPr>
        <p:sp>
          <p:nvSpPr>
            <p:cNvPr name="Freeform 3" id="3"/>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solidFill>
              <a:srgbClr val="2B2B2B"/>
            </a:solidFill>
          </p:spPr>
        </p:sp>
        <p:sp>
          <p:nvSpPr>
            <p:cNvPr name="TextBox 4" id="4"/>
            <p:cNvSpPr txBox="true"/>
            <p:nvPr/>
          </p:nvSpPr>
          <p:spPr>
            <a:xfrm>
              <a:off x="0" y="-57150"/>
              <a:ext cx="270933"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1655775" y="3111344"/>
            <a:ext cx="16138262" cy="6713912"/>
          </a:xfrm>
          <a:custGeom>
            <a:avLst/>
            <a:gdLst/>
            <a:ahLst/>
            <a:cxnLst/>
            <a:rect r="r" b="b" t="t" l="l"/>
            <a:pathLst>
              <a:path h="6713912" w="16138262">
                <a:moveTo>
                  <a:pt x="0" y="0"/>
                </a:moveTo>
                <a:lnTo>
                  <a:pt x="16138262" y="0"/>
                </a:lnTo>
                <a:lnTo>
                  <a:pt x="16138262" y="6713912"/>
                </a:lnTo>
                <a:lnTo>
                  <a:pt x="0" y="6713912"/>
                </a:lnTo>
                <a:lnTo>
                  <a:pt x="0" y="0"/>
                </a:lnTo>
                <a:close/>
              </a:path>
            </a:pathLst>
          </a:custGeom>
          <a:blipFill>
            <a:blip r:embed="rId2"/>
            <a:stretch>
              <a:fillRect l="-1045" t="0" r="-1045" b="0"/>
            </a:stretch>
          </a:blipFill>
        </p:spPr>
      </p:sp>
      <p:sp>
        <p:nvSpPr>
          <p:cNvPr name="TextBox 6" id="6"/>
          <p:cNvSpPr txBox="true"/>
          <p:nvPr/>
        </p:nvSpPr>
        <p:spPr>
          <a:xfrm rot="5400000">
            <a:off x="-3595717" y="4647853"/>
            <a:ext cx="8207435" cy="1013458"/>
          </a:xfrm>
          <a:prstGeom prst="rect">
            <a:avLst/>
          </a:prstGeom>
        </p:spPr>
        <p:txBody>
          <a:bodyPr anchor="t" rtlCol="false" tIns="0" lIns="0" bIns="0" rIns="0">
            <a:spAutoFit/>
          </a:bodyPr>
          <a:lstStyle/>
          <a:p>
            <a:pPr algn="ctr">
              <a:lnSpc>
                <a:spcPts val="5880"/>
              </a:lnSpc>
            </a:pPr>
            <a:r>
              <a:rPr lang="en-US" b="true" sz="4200" spc="-575">
                <a:solidFill>
                  <a:srgbClr val="E7E7F0"/>
                </a:solidFill>
                <a:latin typeface="Stavok Grotesque Bold"/>
                <a:ea typeface="Stavok Grotesque Bold"/>
                <a:cs typeface="Stavok Grotesque Bold"/>
                <a:sym typeface="Stavok Grotesque Bold"/>
              </a:rPr>
              <a:t>OPEN PLAY  VS    SET-PIECE</a:t>
            </a:r>
          </a:p>
          <a:p>
            <a:pPr algn="ctr">
              <a:lnSpc>
                <a:spcPts val="2100"/>
              </a:lnSpc>
            </a:pPr>
          </a:p>
        </p:txBody>
      </p:sp>
      <p:sp>
        <p:nvSpPr>
          <p:cNvPr name="TextBox 7" id="7"/>
          <p:cNvSpPr txBox="true"/>
          <p:nvPr/>
        </p:nvSpPr>
        <p:spPr>
          <a:xfrm rot="0">
            <a:off x="4882206" y="480379"/>
            <a:ext cx="8523587" cy="2299971"/>
          </a:xfrm>
          <a:prstGeom prst="rect">
            <a:avLst/>
          </a:prstGeom>
        </p:spPr>
        <p:txBody>
          <a:bodyPr anchor="t" rtlCol="false" tIns="0" lIns="0" bIns="0" rIns="0">
            <a:spAutoFit/>
          </a:bodyPr>
          <a:lstStyle/>
          <a:p>
            <a:pPr algn="ctr">
              <a:lnSpc>
                <a:spcPts val="8740"/>
              </a:lnSpc>
            </a:pPr>
            <a:r>
              <a:rPr lang="en-US" b="true" sz="9500" spc="-807">
                <a:solidFill>
                  <a:srgbClr val="616261"/>
                </a:solidFill>
                <a:latin typeface="Pragmatica Bold"/>
                <a:ea typeface="Pragmatica Bold"/>
                <a:cs typeface="Pragmatica Bold"/>
                <a:sym typeface="Pragmatica Bold"/>
              </a:rPr>
              <a:t>UNITED GAMEPLAY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0" y="0"/>
            <a:ext cx="1028700" cy="10287000"/>
            <a:chOff x="0" y="0"/>
            <a:chExt cx="270933" cy="2709333"/>
          </a:xfrm>
        </p:grpSpPr>
        <p:sp>
          <p:nvSpPr>
            <p:cNvPr name="Freeform 3" id="3"/>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solidFill>
              <a:srgbClr val="FFFFFF"/>
            </a:solidFill>
          </p:spPr>
        </p:sp>
        <p:sp>
          <p:nvSpPr>
            <p:cNvPr name="TextBox 4" id="4"/>
            <p:cNvSpPr txBox="true"/>
            <p:nvPr/>
          </p:nvSpPr>
          <p:spPr>
            <a:xfrm>
              <a:off x="0" y="-57150"/>
              <a:ext cx="270933"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4084548" y="2485967"/>
            <a:ext cx="10118905" cy="7402800"/>
          </a:xfrm>
          <a:custGeom>
            <a:avLst/>
            <a:gdLst/>
            <a:ahLst/>
            <a:cxnLst/>
            <a:rect r="r" b="b" t="t" l="l"/>
            <a:pathLst>
              <a:path h="7402800" w="10118905">
                <a:moveTo>
                  <a:pt x="0" y="0"/>
                </a:moveTo>
                <a:lnTo>
                  <a:pt x="10118904" y="0"/>
                </a:lnTo>
                <a:lnTo>
                  <a:pt x="10118904" y="7402800"/>
                </a:lnTo>
                <a:lnTo>
                  <a:pt x="0" y="7402800"/>
                </a:lnTo>
                <a:lnTo>
                  <a:pt x="0" y="0"/>
                </a:lnTo>
                <a:close/>
              </a:path>
            </a:pathLst>
          </a:custGeom>
          <a:blipFill>
            <a:blip r:embed="rId2"/>
            <a:stretch>
              <a:fillRect l="0" t="-4998" r="0" b="-1094"/>
            </a:stretch>
          </a:blipFill>
        </p:spPr>
      </p:sp>
      <p:sp>
        <p:nvSpPr>
          <p:cNvPr name="TextBox 6" id="6"/>
          <p:cNvSpPr txBox="true"/>
          <p:nvPr/>
        </p:nvSpPr>
        <p:spPr>
          <a:xfrm rot="5400000">
            <a:off x="-3595717" y="4647853"/>
            <a:ext cx="8207435" cy="1013458"/>
          </a:xfrm>
          <a:prstGeom prst="rect">
            <a:avLst/>
          </a:prstGeom>
        </p:spPr>
        <p:txBody>
          <a:bodyPr anchor="t" rtlCol="false" tIns="0" lIns="0" bIns="0" rIns="0">
            <a:spAutoFit/>
          </a:bodyPr>
          <a:lstStyle/>
          <a:p>
            <a:pPr algn="ctr">
              <a:lnSpc>
                <a:spcPts val="5880"/>
              </a:lnSpc>
            </a:pPr>
            <a:r>
              <a:rPr lang="en-US" b="true" sz="4200" spc="-575">
                <a:solidFill>
                  <a:srgbClr val="000000"/>
                </a:solidFill>
                <a:latin typeface="Stavok Grotesque Bold"/>
                <a:ea typeface="Stavok Grotesque Bold"/>
                <a:cs typeface="Stavok Grotesque Bold"/>
                <a:sym typeface="Stavok Grotesque Bold"/>
              </a:rPr>
              <a:t>OPEN PLAY  VS    SET-PIECE</a:t>
            </a:r>
          </a:p>
          <a:p>
            <a:pPr algn="ctr">
              <a:lnSpc>
                <a:spcPts val="2100"/>
              </a:lnSpc>
            </a:pPr>
          </a:p>
        </p:txBody>
      </p:sp>
      <p:sp>
        <p:nvSpPr>
          <p:cNvPr name="TextBox 7" id="7"/>
          <p:cNvSpPr txBox="true"/>
          <p:nvPr/>
        </p:nvSpPr>
        <p:spPr>
          <a:xfrm rot="0">
            <a:off x="3300175" y="721222"/>
            <a:ext cx="12425241" cy="1195071"/>
          </a:xfrm>
          <a:prstGeom prst="rect">
            <a:avLst/>
          </a:prstGeom>
        </p:spPr>
        <p:txBody>
          <a:bodyPr anchor="t" rtlCol="false" tIns="0" lIns="0" bIns="0" rIns="0">
            <a:spAutoFit/>
          </a:bodyPr>
          <a:lstStyle/>
          <a:p>
            <a:pPr algn="ctr">
              <a:lnSpc>
                <a:spcPts val="8740"/>
              </a:lnSpc>
            </a:pPr>
            <a:r>
              <a:rPr lang="en-US" b="true" sz="9500" spc="-807">
                <a:solidFill>
                  <a:srgbClr val="9A887F"/>
                </a:solidFill>
                <a:latin typeface="Pragmatica Bold"/>
                <a:ea typeface="Pragmatica Bold"/>
                <a:cs typeface="Pragmatica Bold"/>
                <a:sym typeface="Pragmatica Bold"/>
              </a:rPr>
              <a:t>UNITED  GAMEPLAY</a:t>
            </a:r>
          </a:p>
        </p:txBody>
      </p:sp>
      <p:sp>
        <p:nvSpPr>
          <p:cNvPr name="TextBox 8" id="8"/>
          <p:cNvSpPr txBox="true"/>
          <p:nvPr/>
        </p:nvSpPr>
        <p:spPr>
          <a:xfrm rot="0">
            <a:off x="7549604" y="1868667"/>
            <a:ext cx="3188791" cy="349250"/>
          </a:xfrm>
          <a:prstGeom prst="rect">
            <a:avLst/>
          </a:prstGeom>
        </p:spPr>
        <p:txBody>
          <a:bodyPr anchor="t" rtlCol="false" tIns="0" lIns="0" bIns="0" rIns="0">
            <a:spAutoFit/>
          </a:bodyPr>
          <a:lstStyle/>
          <a:p>
            <a:pPr algn="ctr">
              <a:lnSpc>
                <a:spcPts val="2800"/>
              </a:lnSpc>
              <a:spcBef>
                <a:spcPct val="0"/>
              </a:spcBef>
            </a:pPr>
            <a:r>
              <a:rPr lang="en-US" b="true" sz="2000" spc="-170">
                <a:solidFill>
                  <a:srgbClr val="CEC0CE"/>
                </a:solidFill>
                <a:latin typeface="Pragmatica Bold"/>
                <a:ea typeface="Pragmatica Bold"/>
                <a:cs typeface="Pragmatica Bold"/>
                <a:sym typeface="Pragmatica Bold"/>
              </a:rPr>
              <a:t>in player chances based on xG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444210" y="406222"/>
            <a:ext cx="17376201" cy="9451175"/>
            <a:chOff x="0" y="0"/>
            <a:chExt cx="4903172" cy="2666908"/>
          </a:xfrm>
        </p:grpSpPr>
        <p:sp>
          <p:nvSpPr>
            <p:cNvPr name="Freeform 3" id="3"/>
            <p:cNvSpPr/>
            <p:nvPr/>
          </p:nvSpPr>
          <p:spPr>
            <a:xfrm flipH="false" flipV="false" rot="0">
              <a:off x="0" y="0"/>
              <a:ext cx="4903172" cy="2666908"/>
            </a:xfrm>
            <a:custGeom>
              <a:avLst/>
              <a:gdLst/>
              <a:ahLst/>
              <a:cxnLst/>
              <a:rect r="r" b="b" t="t" l="l"/>
              <a:pathLst>
                <a:path h="2666908" w="4903172">
                  <a:moveTo>
                    <a:pt x="0" y="0"/>
                  </a:moveTo>
                  <a:lnTo>
                    <a:pt x="4903172" y="0"/>
                  </a:lnTo>
                  <a:lnTo>
                    <a:pt x="4903172" y="2666908"/>
                  </a:lnTo>
                  <a:lnTo>
                    <a:pt x="0" y="2666908"/>
                  </a:lnTo>
                  <a:close/>
                </a:path>
              </a:pathLst>
            </a:custGeom>
            <a:blipFill>
              <a:blip r:embed="rId2"/>
              <a:stretch>
                <a:fillRect l="0" t="-19410" r="0" b="-19410"/>
              </a:stretch>
            </a:blipFill>
          </p:spPr>
        </p:sp>
      </p:grpSp>
      <p:sp>
        <p:nvSpPr>
          <p:cNvPr name="TextBox 4" id="4"/>
          <p:cNvSpPr txBox="true"/>
          <p:nvPr/>
        </p:nvSpPr>
        <p:spPr>
          <a:xfrm rot="0">
            <a:off x="7189612" y="3387021"/>
            <a:ext cx="10196984" cy="4210733"/>
          </a:xfrm>
          <a:prstGeom prst="rect">
            <a:avLst/>
          </a:prstGeom>
        </p:spPr>
        <p:txBody>
          <a:bodyPr anchor="t" rtlCol="false" tIns="0" lIns="0" bIns="0" rIns="0">
            <a:spAutoFit/>
          </a:bodyPr>
          <a:lstStyle/>
          <a:p>
            <a:pPr algn="l">
              <a:lnSpc>
                <a:spcPts val="16035"/>
              </a:lnSpc>
            </a:pPr>
            <a:r>
              <a:rPr lang="en-US" b="true" sz="17429" spc="-1481">
                <a:solidFill>
                  <a:srgbClr val="FF4937"/>
                </a:solidFill>
                <a:latin typeface="Pragmatica Bold"/>
                <a:ea typeface="Pragmatica Bold"/>
                <a:cs typeface="Pragmatica Bold"/>
                <a:sym typeface="Pragmatica Bold"/>
              </a:rPr>
              <a:t>SHOTMAP</a:t>
            </a:r>
          </a:p>
          <a:p>
            <a:pPr algn="l">
              <a:lnSpc>
                <a:spcPts val="16035"/>
              </a:lnSpc>
            </a:pPr>
            <a:r>
              <a:rPr lang="en-US" b="true" sz="17429" spc="-1481">
                <a:solidFill>
                  <a:srgbClr val="FF4937"/>
                </a:solidFill>
                <a:latin typeface="Pragmatica Bold"/>
                <a:ea typeface="Pragmatica Bold"/>
                <a:cs typeface="Pragmatica Bold"/>
                <a:sym typeface="Pragmatica Bold"/>
              </a:rPr>
              <a:t>AREA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17560751" y="0"/>
            <a:ext cx="727249" cy="10287000"/>
            <a:chOff x="0" y="0"/>
            <a:chExt cx="191539" cy="2709333"/>
          </a:xfrm>
        </p:grpSpPr>
        <p:sp>
          <p:nvSpPr>
            <p:cNvPr name="Freeform 3" id="3"/>
            <p:cNvSpPr/>
            <p:nvPr/>
          </p:nvSpPr>
          <p:spPr>
            <a:xfrm flipH="false" flipV="false" rot="0">
              <a:off x="0" y="0"/>
              <a:ext cx="191539" cy="2709333"/>
            </a:xfrm>
            <a:custGeom>
              <a:avLst/>
              <a:gdLst/>
              <a:ahLst/>
              <a:cxnLst/>
              <a:rect r="r" b="b" t="t" l="l"/>
              <a:pathLst>
                <a:path h="2709333" w="191539">
                  <a:moveTo>
                    <a:pt x="0" y="0"/>
                  </a:moveTo>
                  <a:lnTo>
                    <a:pt x="191539" y="0"/>
                  </a:lnTo>
                  <a:lnTo>
                    <a:pt x="191539" y="2709333"/>
                  </a:lnTo>
                  <a:lnTo>
                    <a:pt x="0" y="2709333"/>
                  </a:lnTo>
                  <a:close/>
                </a:path>
              </a:pathLst>
            </a:custGeom>
            <a:solidFill>
              <a:srgbClr val="FDFDFD"/>
            </a:solidFill>
          </p:spPr>
        </p:sp>
        <p:sp>
          <p:nvSpPr>
            <p:cNvPr name="TextBox 4" id="4"/>
            <p:cNvSpPr txBox="true"/>
            <p:nvPr/>
          </p:nvSpPr>
          <p:spPr>
            <a:xfrm>
              <a:off x="0" y="-57150"/>
              <a:ext cx="191539" cy="2766483"/>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783771" y="716772"/>
            <a:ext cx="6219476" cy="7489422"/>
          </a:xfrm>
          <a:custGeom>
            <a:avLst/>
            <a:gdLst/>
            <a:ahLst/>
            <a:cxnLst/>
            <a:rect r="r" b="b" t="t" l="l"/>
            <a:pathLst>
              <a:path h="7489422" w="6219476">
                <a:moveTo>
                  <a:pt x="0" y="0"/>
                </a:moveTo>
                <a:lnTo>
                  <a:pt x="6219476" y="0"/>
                </a:lnTo>
                <a:lnTo>
                  <a:pt x="6219476" y="7489422"/>
                </a:lnTo>
                <a:lnTo>
                  <a:pt x="0" y="7489422"/>
                </a:lnTo>
                <a:lnTo>
                  <a:pt x="0" y="0"/>
                </a:lnTo>
                <a:close/>
              </a:path>
            </a:pathLst>
          </a:custGeom>
          <a:blipFill>
            <a:blip r:embed="rId2"/>
            <a:stretch>
              <a:fillRect l="0" t="0" r="0" b="0"/>
            </a:stretch>
          </a:blipFill>
        </p:spPr>
      </p:sp>
      <p:sp>
        <p:nvSpPr>
          <p:cNvPr name="TextBox 6" id="6"/>
          <p:cNvSpPr txBox="true"/>
          <p:nvPr/>
        </p:nvSpPr>
        <p:spPr>
          <a:xfrm rot="0">
            <a:off x="7575539" y="2705911"/>
            <a:ext cx="7596027" cy="4206342"/>
          </a:xfrm>
          <a:prstGeom prst="rect">
            <a:avLst/>
          </a:prstGeom>
        </p:spPr>
        <p:txBody>
          <a:bodyPr anchor="t" rtlCol="false" tIns="0" lIns="0" bIns="0" rIns="0">
            <a:spAutoFit/>
          </a:bodyPr>
          <a:lstStyle/>
          <a:p>
            <a:pPr algn="l">
              <a:lnSpc>
                <a:spcPts val="6557"/>
              </a:lnSpc>
            </a:pPr>
            <a:r>
              <a:rPr lang="en-US" b="true" sz="7127" spc="-605">
                <a:solidFill>
                  <a:srgbClr val="787F12"/>
                </a:solidFill>
                <a:latin typeface="Pragmatica Bold"/>
                <a:ea typeface="Pragmatica Bold"/>
                <a:cs typeface="Pragmatica Bold"/>
                <a:sym typeface="Pragmatica Bold"/>
              </a:rPr>
              <a:t>HOW  D</a:t>
            </a:r>
            <a:r>
              <a:rPr lang="en-US" b="true" sz="7127" spc="-605">
                <a:solidFill>
                  <a:srgbClr val="787F12"/>
                </a:solidFill>
                <a:latin typeface="Pragmatica Bold"/>
                <a:ea typeface="Pragmatica Bold"/>
                <a:cs typeface="Pragmatica Bold"/>
                <a:sym typeface="Pragmatica Bold"/>
              </a:rPr>
              <a:t>ID  UNITED SHOT  QUALITY COMPARE  TO BURNLEY?</a:t>
            </a:r>
          </a:p>
          <a:p>
            <a:pPr algn="l">
              <a:lnSpc>
                <a:spcPts val="6557"/>
              </a:lnSpc>
            </a:pPr>
          </a:p>
        </p:txBody>
      </p:sp>
      <p:sp>
        <p:nvSpPr>
          <p:cNvPr name="TextBox 7" id="7"/>
          <p:cNvSpPr txBox="true"/>
          <p:nvPr/>
        </p:nvSpPr>
        <p:spPr>
          <a:xfrm rot="5400000">
            <a:off x="13882341" y="4885661"/>
            <a:ext cx="8207435" cy="537843"/>
          </a:xfrm>
          <a:prstGeom prst="rect">
            <a:avLst/>
          </a:prstGeom>
        </p:spPr>
        <p:txBody>
          <a:bodyPr anchor="t" rtlCol="false" tIns="0" lIns="0" bIns="0" rIns="0">
            <a:spAutoFit/>
          </a:bodyPr>
          <a:lstStyle/>
          <a:p>
            <a:pPr algn="ctr">
              <a:lnSpc>
                <a:spcPts val="4480"/>
              </a:lnSpc>
            </a:pPr>
            <a:r>
              <a:rPr lang="en-US" b="true" sz="3200" spc="-438">
                <a:solidFill>
                  <a:srgbClr val="000000"/>
                </a:solidFill>
                <a:latin typeface="Stavok Grotesque Bold"/>
                <a:ea typeface="Stavok Grotesque Bold"/>
                <a:cs typeface="Stavok Grotesque Bold"/>
                <a:sym typeface="Stavok Grotesque Bold"/>
              </a:rPr>
              <a:t>SHOTMAP TEAM</a:t>
            </a:r>
            <a:r>
              <a:rPr lang="en-US" b="true" sz="3200" spc="-438">
                <a:solidFill>
                  <a:srgbClr val="000000"/>
                </a:solidFill>
                <a:latin typeface="Stavok Grotesque Bold"/>
                <a:ea typeface="Stavok Grotesque Bold"/>
                <a:cs typeface="Stavok Grotesque Bold"/>
                <a:sym typeface="Stavok Grotesque Bold"/>
              </a:rPr>
              <a:t>    SCATTER</a:t>
            </a:r>
          </a:p>
        </p:txBody>
      </p:sp>
      <p:sp>
        <p:nvSpPr>
          <p:cNvPr name="TextBox 8" id="8"/>
          <p:cNvSpPr txBox="true"/>
          <p:nvPr/>
        </p:nvSpPr>
        <p:spPr>
          <a:xfrm rot="0">
            <a:off x="783771" y="8292271"/>
            <a:ext cx="16475529" cy="1911985"/>
          </a:xfrm>
          <a:prstGeom prst="rect">
            <a:avLst/>
          </a:prstGeom>
        </p:spPr>
        <p:txBody>
          <a:bodyPr anchor="t" rtlCol="false" tIns="0" lIns="0" bIns="0" rIns="0">
            <a:spAutoFit/>
          </a:bodyPr>
          <a:lstStyle/>
          <a:p>
            <a:pPr algn="just">
              <a:lnSpc>
                <a:spcPts val="2239"/>
              </a:lnSpc>
            </a:pPr>
            <a:r>
              <a:rPr lang="en-US" b="true" sz="1599">
                <a:solidFill>
                  <a:srgbClr val="CEC0CE"/>
                </a:solidFill>
                <a:latin typeface="Garet Bold"/>
                <a:ea typeface="Garet Bold"/>
                <a:cs typeface="Garet Bold"/>
                <a:sym typeface="Garet Bold"/>
              </a:rPr>
              <a:t>BASED ON</a:t>
            </a:r>
            <a:r>
              <a:rPr lang="en-US" b="true" sz="1599">
                <a:solidFill>
                  <a:srgbClr val="CEC0CE"/>
                </a:solidFill>
                <a:latin typeface="Garet Bold"/>
                <a:ea typeface="Garet Bold"/>
                <a:cs typeface="Garet Bold"/>
                <a:sym typeface="Garet Bold"/>
              </a:rPr>
              <a:t> THE SHOT MAP VISUALIZATION (BUBBLE SIZE = XG, COLOR = XGOT), MANCHESTER UNITED DEMONSTRATED MORE EFFICIENT CHANCE CONVERSION THAN BURNLEY.</a:t>
            </a:r>
          </a:p>
          <a:p>
            <a:pPr algn="just">
              <a:lnSpc>
                <a:spcPts val="2239"/>
              </a:lnSpc>
            </a:pPr>
          </a:p>
          <a:p>
            <a:pPr algn="just">
              <a:lnSpc>
                <a:spcPts val="2239"/>
              </a:lnSpc>
            </a:pPr>
            <a:r>
              <a:rPr lang="en-US" b="true" sz="1599">
                <a:solidFill>
                  <a:srgbClr val="CEC0CE"/>
                </a:solidFill>
                <a:latin typeface="Garet Bold"/>
                <a:ea typeface="Garet Bold"/>
                <a:cs typeface="Garet Bold"/>
                <a:sym typeface="Garet Bold"/>
              </a:rPr>
              <a:t>UNITED'S SHOTS CONSISTENTLY SHOWED HIGHER XGOT VALUES (LIGHTER COLORS) RELATIVE TO THEIR XG, INDICATING THEY PLACED THEIR SHOTS WELL AND FORCED BETTER SAVES OR SCORED. IN CONTRAST, BURNLEY'S SHOTS GENERALLY HAD XGOT VALUES CLOSE TO OR LOWER THAN THEIR XG (DARKER COLORS), REFLECTING POORER FINISHING OR LESS THREATENING ATTEMPTS ON TARGET.</a:t>
            </a:r>
          </a:p>
          <a:p>
            <a:pPr algn="just">
              <a:lnSpc>
                <a:spcPts val="223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B2B2B"/>
        </a:solidFill>
      </p:bgPr>
    </p:bg>
    <p:spTree>
      <p:nvGrpSpPr>
        <p:cNvPr id="1" name=""/>
        <p:cNvGrpSpPr/>
        <p:nvPr/>
      </p:nvGrpSpPr>
      <p:grpSpPr>
        <a:xfrm>
          <a:off x="0" y="0"/>
          <a:ext cx="0" cy="0"/>
          <a:chOff x="0" y="0"/>
          <a:chExt cx="0" cy="0"/>
        </a:xfrm>
      </p:grpSpPr>
      <p:grpSp>
        <p:nvGrpSpPr>
          <p:cNvPr name="Group 2" id="2"/>
          <p:cNvGrpSpPr/>
          <p:nvPr/>
        </p:nvGrpSpPr>
        <p:grpSpPr>
          <a:xfrm rot="0">
            <a:off x="16795102" y="0"/>
            <a:ext cx="2532057" cy="10797947"/>
            <a:chOff x="0" y="0"/>
            <a:chExt cx="666879" cy="2843904"/>
          </a:xfrm>
        </p:grpSpPr>
        <p:sp>
          <p:nvSpPr>
            <p:cNvPr name="Freeform 3" id="3"/>
            <p:cNvSpPr/>
            <p:nvPr/>
          </p:nvSpPr>
          <p:spPr>
            <a:xfrm flipH="false" flipV="false" rot="0">
              <a:off x="0" y="0"/>
              <a:ext cx="666879" cy="2843904"/>
            </a:xfrm>
            <a:custGeom>
              <a:avLst/>
              <a:gdLst/>
              <a:ahLst/>
              <a:cxnLst/>
              <a:rect r="r" b="b" t="t" l="l"/>
              <a:pathLst>
                <a:path h="2843904" w="666879">
                  <a:moveTo>
                    <a:pt x="0" y="0"/>
                  </a:moveTo>
                  <a:lnTo>
                    <a:pt x="666879" y="0"/>
                  </a:lnTo>
                  <a:lnTo>
                    <a:pt x="666879" y="2843904"/>
                  </a:lnTo>
                  <a:lnTo>
                    <a:pt x="0" y="2843904"/>
                  </a:lnTo>
                  <a:close/>
                </a:path>
              </a:pathLst>
            </a:custGeom>
            <a:solidFill>
              <a:srgbClr val="2B2B2B"/>
            </a:solidFill>
          </p:spPr>
        </p:sp>
        <p:sp>
          <p:nvSpPr>
            <p:cNvPr name="TextBox 4" id="4"/>
            <p:cNvSpPr txBox="true"/>
            <p:nvPr/>
          </p:nvSpPr>
          <p:spPr>
            <a:xfrm>
              <a:off x="0" y="-57150"/>
              <a:ext cx="666879" cy="2901054"/>
            </a:xfrm>
            <a:prstGeom prst="rect">
              <a:avLst/>
            </a:prstGeom>
          </p:spPr>
          <p:txBody>
            <a:bodyPr anchor="ctr" rtlCol="false" tIns="50800" lIns="50800" bIns="50800" rIns="50800"/>
            <a:lstStyle/>
            <a:p>
              <a:pPr algn="ctr">
                <a:lnSpc>
                  <a:spcPts val="3360"/>
                </a:lnSpc>
              </a:pPr>
            </a:p>
          </p:txBody>
        </p:sp>
      </p:grpSp>
      <p:sp>
        <p:nvSpPr>
          <p:cNvPr name="Freeform 5" id="5"/>
          <p:cNvSpPr/>
          <p:nvPr/>
        </p:nvSpPr>
        <p:spPr>
          <a:xfrm flipH="false" flipV="false" rot="0">
            <a:off x="0" y="0"/>
            <a:ext cx="19837224" cy="8026292"/>
          </a:xfrm>
          <a:custGeom>
            <a:avLst/>
            <a:gdLst/>
            <a:ahLst/>
            <a:cxnLst/>
            <a:rect r="r" b="b" t="t" l="l"/>
            <a:pathLst>
              <a:path h="8026292" w="19837224">
                <a:moveTo>
                  <a:pt x="0" y="0"/>
                </a:moveTo>
                <a:lnTo>
                  <a:pt x="19837224" y="0"/>
                </a:lnTo>
                <a:lnTo>
                  <a:pt x="19837224" y="8026292"/>
                </a:lnTo>
                <a:lnTo>
                  <a:pt x="0" y="8026292"/>
                </a:lnTo>
                <a:lnTo>
                  <a:pt x="0" y="0"/>
                </a:lnTo>
                <a:close/>
              </a:path>
            </a:pathLst>
          </a:custGeom>
          <a:blipFill>
            <a:blip r:embed="rId2"/>
            <a:stretch>
              <a:fillRect l="0" t="0" r="0" b="0"/>
            </a:stretch>
          </a:blipFill>
        </p:spPr>
      </p:sp>
      <p:sp>
        <p:nvSpPr>
          <p:cNvPr name="TextBox 6" id="6"/>
          <p:cNvSpPr txBox="true"/>
          <p:nvPr/>
        </p:nvSpPr>
        <p:spPr>
          <a:xfrm rot="0">
            <a:off x="5040282" y="8045233"/>
            <a:ext cx="8207435" cy="1920238"/>
          </a:xfrm>
          <a:prstGeom prst="rect">
            <a:avLst/>
          </a:prstGeom>
        </p:spPr>
        <p:txBody>
          <a:bodyPr anchor="t" rtlCol="false" tIns="0" lIns="0" bIns="0" rIns="0">
            <a:spAutoFit/>
          </a:bodyPr>
          <a:lstStyle/>
          <a:p>
            <a:pPr algn="ctr">
              <a:lnSpc>
                <a:spcPts val="6300"/>
              </a:lnSpc>
            </a:pPr>
            <a:r>
              <a:rPr lang="en-US" b="true" sz="4500" spc="-616">
                <a:solidFill>
                  <a:srgbClr val="FDFDFD"/>
                </a:solidFill>
                <a:latin typeface="Stavok Grotesque Bold"/>
                <a:ea typeface="Stavok Grotesque Bold"/>
                <a:cs typeface="Stavok Grotesque Bold"/>
                <a:sym typeface="Stavok Grotesque Bold"/>
              </a:rPr>
              <a:t>SHOTMAP</a:t>
            </a:r>
          </a:p>
          <a:p>
            <a:pPr algn="ctr">
              <a:lnSpc>
                <a:spcPts val="6300"/>
              </a:lnSpc>
            </a:pPr>
            <a:r>
              <a:rPr lang="en-US" b="true" sz="4500" spc="-616">
                <a:solidFill>
                  <a:srgbClr val="FDFDFD"/>
                </a:solidFill>
                <a:latin typeface="Stavok Grotesque Bold"/>
                <a:ea typeface="Stavok Grotesque Bold"/>
                <a:cs typeface="Stavok Grotesque Bold"/>
                <a:sym typeface="Stavok Grotesque Bold"/>
              </a:rPr>
              <a:t>OPEN PLAY  VS    SET-PIECE</a:t>
            </a:r>
          </a:p>
          <a:p>
            <a:pPr algn="ctr">
              <a:lnSpc>
                <a:spcPts val="25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DAG9Dq_4X2k</dc:identifier>
  <dcterms:modified xsi:type="dcterms:W3CDTF">2011-08-01T06:04:30Z</dcterms:modified>
  <cp:revision>1</cp:revision>
  <dc:title>borcelle studio</dc:title>
</cp:coreProperties>
</file>

<file path=docProps/thumbnail.jpeg>
</file>